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57" r:id="rId4"/>
    <p:sldId id="259" r:id="rId5"/>
    <p:sldId id="258" r:id="rId6"/>
    <p:sldId id="260" r:id="rId7"/>
    <p:sldId id="266" r:id="rId8"/>
    <p:sldId id="265" r:id="rId9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87CC5C-2932-457E-B381-9A1E3BC8238E}" v="1588" dt="2026-05-20T22:21:28.4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9" autoAdjust="0"/>
    <p:restoredTop sz="70985" autoAdjust="0"/>
  </p:normalViewPr>
  <p:slideViewPr>
    <p:cSldViewPr snapToGrid="0" showGuides="1">
      <p:cViewPr varScale="1">
        <p:scale>
          <a:sx n="61" d="100"/>
          <a:sy n="61" d="100"/>
        </p:scale>
        <p:origin x="225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1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2595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81302F-AFC2-F670-F66E-CFE4E2AE30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2CB739-28DD-A10B-31D8-0131BF6929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383DAE-1D8C-454E-B69C-FEDB966DC85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3F8667-63F1-AEA9-65FE-76EA5709F6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85CCC2-065F-F56E-7B29-7ED14C47D1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5E6A2A-196F-4B8C-BB73-12C2499A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4520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208" userDrawn="1">
          <p15:clr>
            <a:srgbClr val="F26B43"/>
          </p15:clr>
        </p15:guide>
        <p15:guide id="2" pos="292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D931CB2-6853-4C45-A867-FAE1FF36BC3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44F8A3-CECE-4277-9115-F7CB88B3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46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208" userDrawn="1">
          <p15:clr>
            <a:srgbClr val="F26B43"/>
          </p15:clr>
        </p15:guide>
        <p15:guide id="2" pos="2928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25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16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14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29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58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08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81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4F8A3-CECE-4277-9115-F7CB88B36A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5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5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8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1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8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8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3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9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2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4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06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6E22670-3320-465E-B6A4-A25769C5709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07B410A3-BC0D-44C3-A672-58C1E4895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6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386DE-813D-758A-8E6B-8B4D0FCB74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Water and Growth Committee: </a:t>
            </a:r>
            <a:r>
              <a:rPr lang="en-US" dirty="0"/>
              <a:t>Purpose, Scope &amp; Deliverables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57168D-2DA9-6B6C-68AA-689865C3A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4317" y="4609475"/>
            <a:ext cx="9144000" cy="1666440"/>
          </a:xfrm>
        </p:spPr>
        <p:txBody>
          <a:bodyPr>
            <a:normAutofit/>
          </a:bodyPr>
          <a:lstStyle/>
          <a:p>
            <a:r>
              <a:rPr lang="en-US" dirty="0"/>
              <a:t>Stacy Doolittle, Board President</a:t>
            </a:r>
          </a:p>
          <a:p>
            <a:r>
              <a:rPr lang="en-US" dirty="0"/>
              <a:t>Board of Directors Regular Meeting</a:t>
            </a:r>
          </a:p>
          <a:p>
            <a:r>
              <a:rPr lang="en-US" dirty="0"/>
              <a:t>May 20, 2026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3F3F7D5-1EB6-8755-A726-94F947748B55}"/>
              </a:ext>
            </a:extLst>
          </p:cNvPr>
          <p:cNvSpPr/>
          <p:nvPr/>
        </p:nvSpPr>
        <p:spPr>
          <a:xfrm>
            <a:off x="8741434" y="3067100"/>
            <a:ext cx="3874174" cy="3875389"/>
          </a:xfrm>
          <a:custGeom>
            <a:avLst/>
            <a:gdLst>
              <a:gd name="csX0" fmla="*/ 101499 w 3874174"/>
              <a:gd name="csY0" fmla="*/ 3775120 h 3875389"/>
              <a:gd name="csX1" fmla="*/ 585587 w 3874174"/>
              <a:gd name="csY1" fmla="*/ 3775145 h 3875389"/>
              <a:gd name="csX2" fmla="*/ 585611 w 3874174"/>
              <a:gd name="csY2" fmla="*/ 3775120 h 3875389"/>
              <a:gd name="csX3" fmla="*/ 1199309 w 3874174"/>
              <a:gd name="csY3" fmla="*/ 3161422 h 3875389"/>
              <a:gd name="csX4" fmla="*/ 1293686 w 3874174"/>
              <a:gd name="csY4" fmla="*/ 2856774 h 3875389"/>
              <a:gd name="csX5" fmla="*/ 1507380 w 3874174"/>
              <a:gd name="csY5" fmla="*/ 2640635 h 3875389"/>
              <a:gd name="csX6" fmla="*/ 3570866 w 3874174"/>
              <a:gd name="csY6" fmla="*/ 2366794 h 3875389"/>
              <a:gd name="csX7" fmla="*/ 3297025 w 3874174"/>
              <a:gd name="csY7" fmla="*/ 303308 h 3875389"/>
              <a:gd name="csX8" fmla="*/ 1233539 w 3874174"/>
              <a:gd name="csY8" fmla="*/ 577149 h 3875389"/>
              <a:gd name="csX9" fmla="*/ 1233539 w 3874174"/>
              <a:gd name="csY9" fmla="*/ 2366794 h 3875389"/>
              <a:gd name="csX10" fmla="*/ 1017400 w 3874174"/>
              <a:gd name="csY10" fmla="*/ 2582933 h 3875389"/>
              <a:gd name="csX11" fmla="*/ 712751 w 3874174"/>
              <a:gd name="csY11" fmla="*/ 2677310 h 3875389"/>
              <a:gd name="csX12" fmla="*/ 101499 w 3874174"/>
              <a:gd name="csY12" fmla="*/ 3288563 h 3875389"/>
              <a:gd name="csX13" fmla="*/ 99025 w 3874174"/>
              <a:gd name="csY13" fmla="*/ 3772646 h 3875389"/>
              <a:gd name="csX14" fmla="*/ 101499 w 3874174"/>
              <a:gd name="csY14" fmla="*/ 3775120 h 3875389"/>
              <a:gd name="csX15" fmla="*/ 1223759 w 3874174"/>
              <a:gd name="csY15" fmla="*/ 1476810 h 3875389"/>
              <a:gd name="csX16" fmla="*/ 2397364 w 3874174"/>
              <a:gd name="csY16" fmla="*/ 303205 h 3875389"/>
              <a:gd name="csX17" fmla="*/ 3570969 w 3874174"/>
              <a:gd name="csY17" fmla="*/ 1476810 h 3875389"/>
              <a:gd name="csX18" fmla="*/ 2397364 w 3874174"/>
              <a:gd name="csY18" fmla="*/ 2650415 h 3875389"/>
              <a:gd name="csX19" fmla="*/ 1223759 w 3874174"/>
              <a:gd name="csY19" fmla="*/ 1476810 h 38753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</a:cxnLst>
            <a:rect l="l" t="t" r="r" b="b"/>
            <a:pathLst>
              <a:path w="3874174" h="3875389">
                <a:moveTo>
                  <a:pt x="101499" y="3775120"/>
                </a:moveTo>
                <a:cubicBezTo>
                  <a:pt x="235168" y="3908804"/>
                  <a:pt x="451903" y="3908813"/>
                  <a:pt x="585587" y="3775145"/>
                </a:cubicBezTo>
                <a:cubicBezTo>
                  <a:pt x="585596" y="3775135"/>
                  <a:pt x="585601" y="3775130"/>
                  <a:pt x="585611" y="3775120"/>
                </a:cubicBezTo>
                <a:lnTo>
                  <a:pt x="1199309" y="3161422"/>
                </a:lnTo>
                <a:cubicBezTo>
                  <a:pt x="1279045" y="3081627"/>
                  <a:pt x="1314346" y="2967670"/>
                  <a:pt x="1293686" y="2856774"/>
                </a:cubicBezTo>
                <a:lnTo>
                  <a:pt x="1507380" y="2640635"/>
                </a:lnTo>
                <a:cubicBezTo>
                  <a:pt x="2152814" y="3134830"/>
                  <a:pt x="3076666" y="3012228"/>
                  <a:pt x="3570866" y="2366794"/>
                </a:cubicBezTo>
                <a:cubicBezTo>
                  <a:pt x="4065062" y="1721360"/>
                  <a:pt x="3942459" y="797508"/>
                  <a:pt x="3297025" y="303308"/>
                </a:cubicBezTo>
                <a:cubicBezTo>
                  <a:pt x="2651586" y="-190887"/>
                  <a:pt x="1727734" y="-68284"/>
                  <a:pt x="1233539" y="577149"/>
                </a:cubicBezTo>
                <a:cubicBezTo>
                  <a:pt x="829227" y="1105193"/>
                  <a:pt x="829227" y="1838750"/>
                  <a:pt x="1233539" y="2366794"/>
                </a:cubicBezTo>
                <a:lnTo>
                  <a:pt x="1017400" y="2582933"/>
                </a:lnTo>
                <a:cubicBezTo>
                  <a:pt x="906504" y="2562273"/>
                  <a:pt x="792547" y="2597574"/>
                  <a:pt x="712751" y="2677310"/>
                </a:cubicBezTo>
                <a:lnTo>
                  <a:pt x="101499" y="3288563"/>
                </a:lnTo>
                <a:cubicBezTo>
                  <a:pt x="-32860" y="3421557"/>
                  <a:pt x="-33969" y="3638287"/>
                  <a:pt x="99025" y="3772646"/>
                </a:cubicBezTo>
                <a:cubicBezTo>
                  <a:pt x="99846" y="3773472"/>
                  <a:pt x="100668" y="3774299"/>
                  <a:pt x="101499" y="3775120"/>
                </a:cubicBezTo>
                <a:close/>
                <a:moveTo>
                  <a:pt x="1223759" y="1476810"/>
                </a:moveTo>
                <a:cubicBezTo>
                  <a:pt x="1223759" y="828648"/>
                  <a:pt x="1749201" y="303205"/>
                  <a:pt x="2397364" y="303205"/>
                </a:cubicBezTo>
                <a:cubicBezTo>
                  <a:pt x="3045526" y="303205"/>
                  <a:pt x="3570969" y="828648"/>
                  <a:pt x="3570969" y="1476810"/>
                </a:cubicBezTo>
                <a:cubicBezTo>
                  <a:pt x="3570969" y="2124973"/>
                  <a:pt x="3045526" y="2650415"/>
                  <a:pt x="2397364" y="2650415"/>
                </a:cubicBezTo>
                <a:cubicBezTo>
                  <a:pt x="1749979" y="2648538"/>
                  <a:pt x="1225636" y="2124195"/>
                  <a:pt x="1223759" y="1476810"/>
                </a:cubicBezTo>
                <a:close/>
              </a:path>
            </a:pathLst>
          </a:custGeom>
          <a:solidFill>
            <a:srgbClr val="FFFF00"/>
          </a:solidFill>
          <a:ln w="48816" cap="flat">
            <a:noFill/>
            <a:prstDash val="solid"/>
            <a:miter/>
          </a:ln>
        </p:spPr>
        <p:txBody>
          <a:bodyPr/>
          <a:lstStyle/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1368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4B983-3D66-CE77-B572-FBE434BAD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209346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What The Board Is Being Asked To Do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6CFA7-8830-1304-7CCC-99A7D8288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4" y="1887908"/>
            <a:ext cx="11314621" cy="45541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5400" dirty="0"/>
              <a:t>Shape/structure a narrowly-scoped standing advisory committee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5400" dirty="0"/>
              <a:t>Define purpose and scope (see charter)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5400" dirty="0"/>
              <a:t>Establish reporting expectations </a:t>
            </a:r>
          </a:p>
          <a:p>
            <a:pPr marL="0" indent="0">
              <a:buNone/>
            </a:pP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3926466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C7524-3B1E-19E9-3C1B-3D22836E5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Why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5A023-FB8D-46F3-966A-C0C457132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984301" cy="448338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 dirty="0"/>
              <a:t> Wastewater and sewer planning information &amp; issues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 dirty="0"/>
              <a:t> Increased development and future water demand and service projections uncertainty, affordability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 dirty="0"/>
              <a:t> Climate change timelines and insecurity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 dirty="0"/>
              <a:t> Fiscal impacts and planning responsibilities 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A7E24D-F6F9-5ADD-F04B-6933B05DB048}"/>
              </a:ext>
            </a:extLst>
          </p:cNvPr>
          <p:cNvSpPr txBox="1"/>
          <p:nvPr/>
        </p:nvSpPr>
        <p:spPr>
          <a:xfrm>
            <a:off x="3597639" y="5971848"/>
            <a:ext cx="5453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+mj-lt"/>
              </a:rPr>
              <a:t>Waiting does not reduce complexity. </a:t>
            </a:r>
          </a:p>
        </p:txBody>
      </p:sp>
      <p:pic>
        <p:nvPicPr>
          <p:cNvPr id="9" name="Graphic 8" descr="Stopwatch with solid fill">
            <a:extLst>
              <a:ext uri="{FF2B5EF4-FFF2-40B4-BE49-F238E27FC236}">
                <a16:creationId xmlns:a16="http://schemas.microsoft.com/office/drawing/2014/main" id="{C8AAE1EA-824E-32F9-69EA-E8964DF8886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3121" y="577625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33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FCBF9-54AA-D85B-4135-8FD2380C3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269" y="263613"/>
            <a:ext cx="10772775" cy="165819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Committee Activities (Purpose)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DC20B-6270-C2C8-76FF-995CD5C2E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69" y="1839293"/>
            <a:ext cx="6684778" cy="4595597"/>
          </a:xfrm>
          <a:solidFill>
            <a:srgbClr val="FFFF00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Does: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/>
              <a:t>Reviews information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/>
              <a:t>Identifies issues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/>
              <a:t>Identifies info gaps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/>
              <a:t>Develops recommendations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/>
              <a:t>Reports back to the Board 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9DA577-3502-BDDE-5132-7D2D5F861CFE}"/>
              </a:ext>
            </a:extLst>
          </p:cNvPr>
          <p:cNvSpPr txBox="1"/>
          <p:nvPr/>
        </p:nvSpPr>
        <p:spPr>
          <a:xfrm>
            <a:off x="7016660" y="2369874"/>
            <a:ext cx="4898450" cy="3046988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4000" b="1" dirty="0"/>
              <a:t>Does not:</a:t>
            </a:r>
            <a:endParaRPr lang="en-US" sz="40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Make District decisions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Direct staff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Replace the Board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5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5D376-A4EF-40E9-DD65-A7AA683A2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Clear Boundaries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4400" b="1" dirty="0">
                <a:solidFill>
                  <a:schemeClr val="tx1"/>
                </a:solidFill>
              </a:rPr>
              <a:t>This is not: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50DB3-5B41-82A0-8D10-7113A5E72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🚫 Planning commission</a:t>
            </a:r>
            <a:br>
              <a:rPr lang="en-US" sz="4800" dirty="0"/>
            </a:br>
            <a:r>
              <a:rPr lang="en-US" sz="4800" dirty="0"/>
              <a:t>🚫  Land-use authority</a:t>
            </a:r>
            <a:br>
              <a:rPr lang="en-US" sz="4800" dirty="0"/>
            </a:br>
            <a:r>
              <a:rPr lang="en-US" sz="4800" dirty="0"/>
              <a:t>🚫  Zoning review</a:t>
            </a:r>
            <a:br>
              <a:rPr lang="en-US" sz="4800" dirty="0"/>
            </a:br>
            <a:r>
              <a:rPr lang="en-US" sz="4800" dirty="0"/>
              <a:t>🚫  Development approval</a:t>
            </a:r>
            <a:br>
              <a:rPr lang="en-US" sz="4800" dirty="0"/>
            </a:br>
            <a:r>
              <a:rPr lang="en-US" sz="4800" dirty="0"/>
              <a:t>🚫  Operational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72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009B-049C-24F7-12D3-8CBF03A0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Concrete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7C7B4-DD99-0D92-46FB-BD3902F83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✓ Identify growth-related impacts to District operations</a:t>
            </a:r>
          </a:p>
          <a:p>
            <a:r>
              <a:rPr lang="en-US" sz="3600" dirty="0"/>
              <a:t>✓ Review water and wastewater planning needs</a:t>
            </a:r>
          </a:p>
          <a:p>
            <a:r>
              <a:rPr lang="en-US" sz="3600" dirty="0"/>
              <a:t>✓ Identify information gaps requiring further study</a:t>
            </a:r>
          </a:p>
          <a:p>
            <a:r>
              <a:rPr lang="en-US" sz="3600" dirty="0"/>
              <a:t>✓ Recommend Board priorities or future action</a:t>
            </a:r>
          </a:p>
          <a:p>
            <a:r>
              <a:rPr lang="en-US" sz="3600" dirty="0"/>
              <a:t>✓ Provide periodic summary reports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74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4E989-D7D4-4B8E-4566-BF6C100B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532" y="2156394"/>
            <a:ext cx="10772775" cy="1658198"/>
          </a:xfrm>
        </p:spPr>
        <p:txBody>
          <a:bodyPr>
            <a:norm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</a:rPr>
              <a:t>Charter</a:t>
            </a:r>
          </a:p>
        </p:txBody>
      </p:sp>
    </p:spTree>
    <p:extLst>
      <p:ext uri="{BB962C8B-B14F-4D97-AF65-F5344CB8AC3E}">
        <p14:creationId xmlns:p14="http://schemas.microsoft.com/office/powerpoint/2010/main" val="200750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61F5A-7072-7F9E-F6EE-F8338FDD9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2460308"/>
            <a:ext cx="10772775" cy="1658198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>
                <a:solidFill>
                  <a:schemeClr val="tx1"/>
                </a:solidFill>
              </a:rPr>
              <a:t>Questions? </a:t>
            </a:r>
          </a:p>
        </p:txBody>
      </p:sp>
      <p:pic>
        <p:nvPicPr>
          <p:cNvPr id="5" name="Graphic 4" descr="Thought with solid fill">
            <a:extLst>
              <a:ext uri="{FF2B5EF4-FFF2-40B4-BE49-F238E27FC236}">
                <a16:creationId xmlns:a16="http://schemas.microsoft.com/office/drawing/2014/main" id="{812E86AF-D6E7-02D9-05D7-72E7503CD3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512" y="2982709"/>
            <a:ext cx="3612037" cy="361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27371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1408</TotalTime>
  <Words>197</Words>
  <Application>Microsoft Office PowerPoint</Application>
  <PresentationFormat>Widescreen</PresentationFormat>
  <Paragraphs>43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 Light</vt:lpstr>
      <vt:lpstr>Wingdings</vt:lpstr>
      <vt:lpstr>Metropolitan</vt:lpstr>
      <vt:lpstr>Water and Growth Committee: Purpose, Scope &amp; Deliverables</vt:lpstr>
      <vt:lpstr>What The Board Is Being Asked To Do </vt:lpstr>
      <vt:lpstr>Why Now?</vt:lpstr>
      <vt:lpstr>Committee Activities (Purpose)</vt:lpstr>
      <vt:lpstr>Clear Boundaries This is not:</vt:lpstr>
      <vt:lpstr>Concrete Deliverables</vt:lpstr>
      <vt:lpstr>Charter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stacy doolittle</dc:creator>
  <cp:lastModifiedBy>stacy doolittle</cp:lastModifiedBy>
  <cp:revision>2</cp:revision>
  <cp:lastPrinted>2026-05-20T22:21:29Z</cp:lastPrinted>
  <dcterms:created xsi:type="dcterms:W3CDTF">2026-05-19T23:02:34Z</dcterms:created>
  <dcterms:modified xsi:type="dcterms:W3CDTF">2026-05-20T22:33:03Z</dcterms:modified>
</cp:coreProperties>
</file>