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69" r:id="rId5"/>
    <p:sldId id="271" r:id="rId6"/>
    <p:sldId id="270" r:id="rId7"/>
    <p:sldId id="273" r:id="rId8"/>
    <p:sldId id="275" r:id="rId9"/>
    <p:sldId id="272" r:id="rId10"/>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7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BE1CA-E38A-4A6E-84A4-1E36FE990BC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EC9F4BE-B5BD-4787-90DA-318166A3CCAF}">
      <dgm:prSet custT="1"/>
      <dgm:spPr/>
      <dgm:t>
        <a:bodyPr/>
        <a:lstStyle/>
        <a:p>
          <a:pPr>
            <a:lnSpc>
              <a:spcPct val="100000"/>
            </a:lnSpc>
            <a:defRPr cap="all"/>
          </a:pPr>
          <a:r>
            <a:rPr lang="en-US" sz="1600" dirty="0"/>
            <a:t>The Executive Team, including the General Manager, reviews the comprehensive proposed Budget. </a:t>
          </a:r>
        </a:p>
      </dgm:t>
    </dgm:pt>
    <dgm:pt modelId="{9D089405-3803-4501-B9C4-633A28407664}" type="parTrans" cxnId="{445EC98D-08BF-4D7F-9D15-9AF3C9899508}">
      <dgm:prSet/>
      <dgm:spPr/>
      <dgm:t>
        <a:bodyPr/>
        <a:lstStyle/>
        <a:p>
          <a:endParaRPr lang="en-US"/>
        </a:p>
      </dgm:t>
    </dgm:pt>
    <dgm:pt modelId="{A94D46B7-D75C-499C-9C5E-03DCCA9349AD}" type="sibTrans" cxnId="{445EC98D-08BF-4D7F-9D15-9AF3C9899508}">
      <dgm:prSet/>
      <dgm:spPr/>
      <dgm:t>
        <a:bodyPr/>
        <a:lstStyle/>
        <a:p>
          <a:endParaRPr lang="en-US"/>
        </a:p>
      </dgm:t>
    </dgm:pt>
    <dgm:pt modelId="{08E73B9F-EC54-4ED8-B8CC-B2A657FDABCA}">
      <dgm:prSet/>
      <dgm:spPr/>
      <dgm:t>
        <a:bodyPr/>
        <a:lstStyle/>
        <a:p>
          <a:pPr>
            <a:lnSpc>
              <a:spcPct val="100000"/>
            </a:lnSpc>
            <a:defRPr cap="all"/>
          </a:pPr>
          <a:r>
            <a:rPr lang="en-US" dirty="0"/>
            <a:t>The Board of Directors and Public is engaged in Budget discussions through one or more public meeting workshops. </a:t>
          </a:r>
        </a:p>
      </dgm:t>
    </dgm:pt>
    <dgm:pt modelId="{305BA991-8B47-4849-A558-69DE04E4534B}" type="parTrans" cxnId="{CB90F333-8B79-4560-98DA-0B3A4895DF4B}">
      <dgm:prSet/>
      <dgm:spPr/>
      <dgm:t>
        <a:bodyPr/>
        <a:lstStyle/>
        <a:p>
          <a:endParaRPr lang="en-US"/>
        </a:p>
      </dgm:t>
    </dgm:pt>
    <dgm:pt modelId="{0101DBB0-F538-4666-B2FA-43CB133F1857}" type="sibTrans" cxnId="{CB90F333-8B79-4560-98DA-0B3A4895DF4B}">
      <dgm:prSet/>
      <dgm:spPr/>
      <dgm:t>
        <a:bodyPr/>
        <a:lstStyle/>
        <a:p>
          <a:endParaRPr lang="en-US"/>
        </a:p>
      </dgm:t>
    </dgm:pt>
    <dgm:pt modelId="{35ACEDEC-E6AF-4EF6-9210-88F43C6C9A86}">
      <dgm:prSet/>
      <dgm:spPr/>
      <dgm:t>
        <a:bodyPr/>
        <a:lstStyle/>
        <a:p>
          <a:pPr>
            <a:lnSpc>
              <a:spcPct val="100000"/>
            </a:lnSpc>
            <a:defRPr cap="all"/>
          </a:pPr>
          <a:r>
            <a:rPr lang="en-US" dirty="0"/>
            <a:t>After the public Workshops, the Board of Directors generally decides on Budget adoption in June before fiscal year end.</a:t>
          </a:r>
        </a:p>
      </dgm:t>
    </dgm:pt>
    <dgm:pt modelId="{EDD9D9A2-AA66-47ED-868F-0B5E7A39AD91}" type="parTrans" cxnId="{8525695F-DF2E-4938-BB20-7C1FD5E4C336}">
      <dgm:prSet/>
      <dgm:spPr/>
      <dgm:t>
        <a:bodyPr/>
        <a:lstStyle/>
        <a:p>
          <a:endParaRPr lang="en-US"/>
        </a:p>
      </dgm:t>
    </dgm:pt>
    <dgm:pt modelId="{79D0DDD4-2868-4057-A347-D9806F7258F9}" type="sibTrans" cxnId="{8525695F-DF2E-4938-BB20-7C1FD5E4C336}">
      <dgm:prSet/>
      <dgm:spPr/>
      <dgm:t>
        <a:bodyPr/>
        <a:lstStyle/>
        <a:p>
          <a:endParaRPr lang="en-US"/>
        </a:p>
      </dgm:t>
    </dgm:pt>
    <dgm:pt modelId="{5710DAD8-D71D-48EF-AD64-673034754605}" type="pres">
      <dgm:prSet presAssocID="{614BE1CA-E38A-4A6E-84A4-1E36FE990BCF}" presName="root" presStyleCnt="0">
        <dgm:presLayoutVars>
          <dgm:dir/>
          <dgm:resizeHandles val="exact"/>
        </dgm:presLayoutVars>
      </dgm:prSet>
      <dgm:spPr/>
    </dgm:pt>
    <dgm:pt modelId="{E2AC7A74-D689-4E25-8B48-FEE78D020D1D}" type="pres">
      <dgm:prSet presAssocID="{6EC9F4BE-B5BD-4787-90DA-318166A3CCAF}" presName="compNode" presStyleCnt="0"/>
      <dgm:spPr/>
    </dgm:pt>
    <dgm:pt modelId="{BD7A5BE3-E290-4CAB-91C3-667B0C34139D}" type="pres">
      <dgm:prSet presAssocID="{6EC9F4BE-B5BD-4787-90DA-318166A3CCAF}" presName="iconBgRect" presStyleLbl="bgShp" presStyleIdx="0" presStyleCnt="3"/>
      <dgm:spPr/>
    </dgm:pt>
    <dgm:pt modelId="{4B1019FF-03E6-41EB-BFE8-8EC99E8EC272}" type="pres">
      <dgm:prSet presAssocID="{6EC9F4BE-B5BD-4787-90DA-318166A3CCAF}"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eeting"/>
        </a:ext>
      </dgm:extLst>
    </dgm:pt>
    <dgm:pt modelId="{2D34F9FB-51D2-4E56-9A83-67F96C1E995A}" type="pres">
      <dgm:prSet presAssocID="{6EC9F4BE-B5BD-4787-90DA-318166A3CCAF}" presName="spaceRect" presStyleCnt="0"/>
      <dgm:spPr/>
    </dgm:pt>
    <dgm:pt modelId="{0BEEBE80-6CB3-46D4-B0A9-0E513A6336B8}" type="pres">
      <dgm:prSet presAssocID="{6EC9F4BE-B5BD-4787-90DA-318166A3CCAF}" presName="textRect" presStyleLbl="revTx" presStyleIdx="0" presStyleCnt="3" custScaleX="108510">
        <dgm:presLayoutVars>
          <dgm:chMax val="1"/>
          <dgm:chPref val="1"/>
        </dgm:presLayoutVars>
      </dgm:prSet>
      <dgm:spPr/>
    </dgm:pt>
    <dgm:pt modelId="{1BE619FD-CD4C-4A9B-8ABC-DA3B6E8699CC}" type="pres">
      <dgm:prSet presAssocID="{A94D46B7-D75C-499C-9C5E-03DCCA9349AD}" presName="sibTrans" presStyleCnt="0"/>
      <dgm:spPr/>
    </dgm:pt>
    <dgm:pt modelId="{21F7AD94-BDDA-4D9C-AA52-0DD70F99E447}" type="pres">
      <dgm:prSet presAssocID="{08E73B9F-EC54-4ED8-B8CC-B2A657FDABCA}" presName="compNode" presStyleCnt="0"/>
      <dgm:spPr/>
    </dgm:pt>
    <dgm:pt modelId="{D7B2A671-38E5-4037-AAB0-E53EDF624A2C}" type="pres">
      <dgm:prSet presAssocID="{08E73B9F-EC54-4ED8-B8CC-B2A657FDABCA}" presName="iconBgRect" presStyleLbl="bgShp" presStyleIdx="1" presStyleCnt="3"/>
      <dgm:spPr/>
    </dgm:pt>
    <dgm:pt modelId="{3BA83FD1-D708-45C9-A3B9-D14C1EAE4BC8}" type="pres">
      <dgm:prSet presAssocID="{08E73B9F-EC54-4ED8-B8CC-B2A657FDABCA}"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E287ED5D-B3FC-44FC-9201-F4C328BBC9FD}" type="pres">
      <dgm:prSet presAssocID="{08E73B9F-EC54-4ED8-B8CC-B2A657FDABCA}" presName="spaceRect" presStyleCnt="0"/>
      <dgm:spPr/>
    </dgm:pt>
    <dgm:pt modelId="{64BD703B-6BD4-4415-882C-11C29877DF49}" type="pres">
      <dgm:prSet presAssocID="{08E73B9F-EC54-4ED8-B8CC-B2A657FDABCA}" presName="textRect" presStyleLbl="revTx" presStyleIdx="1" presStyleCnt="3" custScaleX="151825">
        <dgm:presLayoutVars>
          <dgm:chMax val="1"/>
          <dgm:chPref val="1"/>
        </dgm:presLayoutVars>
      </dgm:prSet>
      <dgm:spPr/>
    </dgm:pt>
    <dgm:pt modelId="{F84D6CCB-22F0-4999-83F6-E30E4A85E85A}" type="pres">
      <dgm:prSet presAssocID="{0101DBB0-F538-4666-B2FA-43CB133F1857}" presName="sibTrans" presStyleCnt="0"/>
      <dgm:spPr/>
    </dgm:pt>
    <dgm:pt modelId="{C09C572B-35EC-4967-8952-156FAADC061C}" type="pres">
      <dgm:prSet presAssocID="{35ACEDEC-E6AF-4EF6-9210-88F43C6C9A86}" presName="compNode" presStyleCnt="0"/>
      <dgm:spPr/>
    </dgm:pt>
    <dgm:pt modelId="{B11721D6-AFE8-4224-B138-A6F5EE05BDB9}" type="pres">
      <dgm:prSet presAssocID="{35ACEDEC-E6AF-4EF6-9210-88F43C6C9A86}" presName="iconBgRect" presStyleLbl="bgShp" presStyleIdx="2" presStyleCnt="3"/>
      <dgm:spPr/>
    </dgm:pt>
    <dgm:pt modelId="{E67BB664-856E-445C-B841-255E8F313A08}" type="pres">
      <dgm:prSet presAssocID="{35ACEDEC-E6AF-4EF6-9210-88F43C6C9A86}"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nk"/>
        </a:ext>
      </dgm:extLst>
    </dgm:pt>
    <dgm:pt modelId="{E04C5186-F9E9-4411-BC85-C099A4AFEA57}" type="pres">
      <dgm:prSet presAssocID="{35ACEDEC-E6AF-4EF6-9210-88F43C6C9A86}" presName="spaceRect" presStyleCnt="0"/>
      <dgm:spPr/>
    </dgm:pt>
    <dgm:pt modelId="{A7C395D8-57EF-4F2D-B38F-A3F5AB5A0AB6}" type="pres">
      <dgm:prSet presAssocID="{35ACEDEC-E6AF-4EF6-9210-88F43C6C9A86}" presName="textRect" presStyleLbl="revTx" presStyleIdx="2" presStyleCnt="3">
        <dgm:presLayoutVars>
          <dgm:chMax val="1"/>
          <dgm:chPref val="1"/>
        </dgm:presLayoutVars>
      </dgm:prSet>
      <dgm:spPr/>
    </dgm:pt>
  </dgm:ptLst>
  <dgm:cxnLst>
    <dgm:cxn modelId="{3FC0BC0B-2B6D-48A7-A034-3DE7FD686A8B}" type="presOf" srcId="{35ACEDEC-E6AF-4EF6-9210-88F43C6C9A86}" destId="{A7C395D8-57EF-4F2D-B38F-A3F5AB5A0AB6}" srcOrd="0" destOrd="0" presId="urn:microsoft.com/office/officeart/2018/5/layout/IconCircleLabelList"/>
    <dgm:cxn modelId="{CB90F333-8B79-4560-98DA-0B3A4895DF4B}" srcId="{614BE1CA-E38A-4A6E-84A4-1E36FE990BCF}" destId="{08E73B9F-EC54-4ED8-B8CC-B2A657FDABCA}" srcOrd="1" destOrd="0" parTransId="{305BA991-8B47-4849-A558-69DE04E4534B}" sibTransId="{0101DBB0-F538-4666-B2FA-43CB133F1857}"/>
    <dgm:cxn modelId="{8525695F-DF2E-4938-BB20-7C1FD5E4C336}" srcId="{614BE1CA-E38A-4A6E-84A4-1E36FE990BCF}" destId="{35ACEDEC-E6AF-4EF6-9210-88F43C6C9A86}" srcOrd="2" destOrd="0" parTransId="{EDD9D9A2-AA66-47ED-868F-0B5E7A39AD91}" sibTransId="{79D0DDD4-2868-4057-A347-D9806F7258F9}"/>
    <dgm:cxn modelId="{AB5D2E7E-ED8E-4F34-B0DC-18953D778BFB}" type="presOf" srcId="{08E73B9F-EC54-4ED8-B8CC-B2A657FDABCA}" destId="{64BD703B-6BD4-4415-882C-11C29877DF49}" srcOrd="0" destOrd="0" presId="urn:microsoft.com/office/officeart/2018/5/layout/IconCircleLabelList"/>
    <dgm:cxn modelId="{8F68AA8A-D1B6-45BD-8096-A56CC884C54F}" type="presOf" srcId="{6EC9F4BE-B5BD-4787-90DA-318166A3CCAF}" destId="{0BEEBE80-6CB3-46D4-B0A9-0E513A6336B8}" srcOrd="0" destOrd="0" presId="urn:microsoft.com/office/officeart/2018/5/layout/IconCircleLabelList"/>
    <dgm:cxn modelId="{445EC98D-08BF-4D7F-9D15-9AF3C9899508}" srcId="{614BE1CA-E38A-4A6E-84A4-1E36FE990BCF}" destId="{6EC9F4BE-B5BD-4787-90DA-318166A3CCAF}" srcOrd="0" destOrd="0" parTransId="{9D089405-3803-4501-B9C4-633A28407664}" sibTransId="{A94D46B7-D75C-499C-9C5E-03DCCA9349AD}"/>
    <dgm:cxn modelId="{FFA238DA-9865-4EC5-9740-4C4275312E61}" type="presOf" srcId="{614BE1CA-E38A-4A6E-84A4-1E36FE990BCF}" destId="{5710DAD8-D71D-48EF-AD64-673034754605}" srcOrd="0" destOrd="0" presId="urn:microsoft.com/office/officeart/2018/5/layout/IconCircleLabelList"/>
    <dgm:cxn modelId="{E890B929-8946-492B-93AA-AADA3E8FA820}" type="presParOf" srcId="{5710DAD8-D71D-48EF-AD64-673034754605}" destId="{E2AC7A74-D689-4E25-8B48-FEE78D020D1D}" srcOrd="0" destOrd="0" presId="urn:microsoft.com/office/officeart/2018/5/layout/IconCircleLabelList"/>
    <dgm:cxn modelId="{C2C1B05C-C797-45D2-AB60-C394BAE43E39}" type="presParOf" srcId="{E2AC7A74-D689-4E25-8B48-FEE78D020D1D}" destId="{BD7A5BE3-E290-4CAB-91C3-667B0C34139D}" srcOrd="0" destOrd="0" presId="urn:microsoft.com/office/officeart/2018/5/layout/IconCircleLabelList"/>
    <dgm:cxn modelId="{283FC3F5-60AA-4905-8EE4-1283F71A0CDE}" type="presParOf" srcId="{E2AC7A74-D689-4E25-8B48-FEE78D020D1D}" destId="{4B1019FF-03E6-41EB-BFE8-8EC99E8EC272}" srcOrd="1" destOrd="0" presId="urn:microsoft.com/office/officeart/2018/5/layout/IconCircleLabelList"/>
    <dgm:cxn modelId="{DFEE5F03-71CA-468A-B812-50CE86DD0A02}" type="presParOf" srcId="{E2AC7A74-D689-4E25-8B48-FEE78D020D1D}" destId="{2D34F9FB-51D2-4E56-9A83-67F96C1E995A}" srcOrd="2" destOrd="0" presId="urn:microsoft.com/office/officeart/2018/5/layout/IconCircleLabelList"/>
    <dgm:cxn modelId="{AA713617-1216-4920-A914-614A6F4AC876}" type="presParOf" srcId="{E2AC7A74-D689-4E25-8B48-FEE78D020D1D}" destId="{0BEEBE80-6CB3-46D4-B0A9-0E513A6336B8}" srcOrd="3" destOrd="0" presId="urn:microsoft.com/office/officeart/2018/5/layout/IconCircleLabelList"/>
    <dgm:cxn modelId="{D5CBFEFF-B13F-4FFA-9D55-C7F24CE77154}" type="presParOf" srcId="{5710DAD8-D71D-48EF-AD64-673034754605}" destId="{1BE619FD-CD4C-4A9B-8ABC-DA3B6E8699CC}" srcOrd="1" destOrd="0" presId="urn:microsoft.com/office/officeart/2018/5/layout/IconCircleLabelList"/>
    <dgm:cxn modelId="{442BB6BB-6AFC-4DE8-9759-104EDC8ADF9D}" type="presParOf" srcId="{5710DAD8-D71D-48EF-AD64-673034754605}" destId="{21F7AD94-BDDA-4D9C-AA52-0DD70F99E447}" srcOrd="2" destOrd="0" presId="urn:microsoft.com/office/officeart/2018/5/layout/IconCircleLabelList"/>
    <dgm:cxn modelId="{9F8D76C7-AE8B-4708-83EE-68FA7DCB4EE5}" type="presParOf" srcId="{21F7AD94-BDDA-4D9C-AA52-0DD70F99E447}" destId="{D7B2A671-38E5-4037-AAB0-E53EDF624A2C}" srcOrd="0" destOrd="0" presId="urn:microsoft.com/office/officeart/2018/5/layout/IconCircleLabelList"/>
    <dgm:cxn modelId="{94A57BE8-699C-4F7B-9BF0-297B6958884A}" type="presParOf" srcId="{21F7AD94-BDDA-4D9C-AA52-0DD70F99E447}" destId="{3BA83FD1-D708-45C9-A3B9-D14C1EAE4BC8}" srcOrd="1" destOrd="0" presId="urn:microsoft.com/office/officeart/2018/5/layout/IconCircleLabelList"/>
    <dgm:cxn modelId="{BA4810C3-F7C8-4A65-BB25-458CE6A2AAC2}" type="presParOf" srcId="{21F7AD94-BDDA-4D9C-AA52-0DD70F99E447}" destId="{E287ED5D-B3FC-44FC-9201-F4C328BBC9FD}" srcOrd="2" destOrd="0" presId="urn:microsoft.com/office/officeart/2018/5/layout/IconCircleLabelList"/>
    <dgm:cxn modelId="{26CF4346-D8A3-44A2-A349-7EB010D666F6}" type="presParOf" srcId="{21F7AD94-BDDA-4D9C-AA52-0DD70F99E447}" destId="{64BD703B-6BD4-4415-882C-11C29877DF49}" srcOrd="3" destOrd="0" presId="urn:microsoft.com/office/officeart/2018/5/layout/IconCircleLabelList"/>
    <dgm:cxn modelId="{54FFB4B7-942B-44AE-BAF2-3E2D8BF750F2}" type="presParOf" srcId="{5710DAD8-D71D-48EF-AD64-673034754605}" destId="{F84D6CCB-22F0-4999-83F6-E30E4A85E85A}" srcOrd="3" destOrd="0" presId="urn:microsoft.com/office/officeart/2018/5/layout/IconCircleLabelList"/>
    <dgm:cxn modelId="{77BDAE21-0A9B-4DF1-BF2F-116D979E00AB}" type="presParOf" srcId="{5710DAD8-D71D-48EF-AD64-673034754605}" destId="{C09C572B-35EC-4967-8952-156FAADC061C}" srcOrd="4" destOrd="0" presId="urn:microsoft.com/office/officeart/2018/5/layout/IconCircleLabelList"/>
    <dgm:cxn modelId="{7B252D20-06B7-47A7-80EA-D83E0ACC00E6}" type="presParOf" srcId="{C09C572B-35EC-4967-8952-156FAADC061C}" destId="{B11721D6-AFE8-4224-B138-A6F5EE05BDB9}" srcOrd="0" destOrd="0" presId="urn:microsoft.com/office/officeart/2018/5/layout/IconCircleLabelList"/>
    <dgm:cxn modelId="{2258C950-5230-4966-92B1-C1A464106833}" type="presParOf" srcId="{C09C572B-35EC-4967-8952-156FAADC061C}" destId="{E67BB664-856E-445C-B841-255E8F313A08}" srcOrd="1" destOrd="0" presId="urn:microsoft.com/office/officeart/2018/5/layout/IconCircleLabelList"/>
    <dgm:cxn modelId="{BDCA606A-A953-4D42-A704-3069A772A3AE}" type="presParOf" srcId="{C09C572B-35EC-4967-8952-156FAADC061C}" destId="{E04C5186-F9E9-4411-BC85-C099A4AFEA57}" srcOrd="2" destOrd="0" presId="urn:microsoft.com/office/officeart/2018/5/layout/IconCircleLabelList"/>
    <dgm:cxn modelId="{F1F497F3-FA1A-465E-9ED8-4C4D0BC1B036}" type="presParOf" srcId="{C09C572B-35EC-4967-8952-156FAADC061C}" destId="{A7C395D8-57EF-4F2D-B38F-A3F5AB5A0AB6}"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83234-F984-49FA-86F7-9A8678673A6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EBE8D95-09A6-486F-9685-F8D894BBBD06}">
      <dgm:prSet custT="1"/>
      <dgm:spPr/>
      <dgm:t>
        <a:bodyPr/>
        <a:lstStyle/>
        <a:p>
          <a:pPr>
            <a:lnSpc>
              <a:spcPct val="100000"/>
            </a:lnSpc>
          </a:pPr>
          <a:r>
            <a:rPr lang="en-US" sz="2000" dirty="0"/>
            <a:t>Budget vs. Actual figures are reported to the Board of Directors quarterly</a:t>
          </a:r>
          <a:r>
            <a:rPr lang="en-US" sz="1200" dirty="0"/>
            <a:t>.</a:t>
          </a:r>
        </a:p>
      </dgm:t>
    </dgm:pt>
    <dgm:pt modelId="{7C2B98FE-C841-44DA-9872-78BD7A35AAA1}" type="parTrans" cxnId="{741AB817-8A97-44DF-BD94-EC6732BD20C5}">
      <dgm:prSet/>
      <dgm:spPr/>
      <dgm:t>
        <a:bodyPr/>
        <a:lstStyle/>
        <a:p>
          <a:endParaRPr lang="en-US"/>
        </a:p>
      </dgm:t>
    </dgm:pt>
    <dgm:pt modelId="{D77009AA-B2DD-402A-B6A7-AA800AF479E9}" type="sibTrans" cxnId="{741AB817-8A97-44DF-BD94-EC6732BD20C5}">
      <dgm:prSet/>
      <dgm:spPr/>
      <dgm:t>
        <a:bodyPr/>
        <a:lstStyle/>
        <a:p>
          <a:endParaRPr lang="en-US"/>
        </a:p>
      </dgm:t>
    </dgm:pt>
    <dgm:pt modelId="{F666051C-9C37-499F-ABCE-759158B30B7F}">
      <dgm:prSet custT="1"/>
      <dgm:spPr/>
      <dgm:t>
        <a:bodyPr/>
        <a:lstStyle/>
        <a:p>
          <a:pPr>
            <a:lnSpc>
              <a:spcPct val="100000"/>
            </a:lnSpc>
          </a:pPr>
          <a:r>
            <a:rPr lang="en-US" sz="1800" dirty="0"/>
            <a:t>Budget Managers have access to the financial software to monitor their budgets. Reporting is available upon request.</a:t>
          </a:r>
        </a:p>
      </dgm:t>
    </dgm:pt>
    <dgm:pt modelId="{99BA6779-F8C3-4FA6-8A5D-0C01536D706C}" type="parTrans" cxnId="{41860D47-FF1F-4ADD-A170-E0B6E881D50A}">
      <dgm:prSet/>
      <dgm:spPr/>
      <dgm:t>
        <a:bodyPr/>
        <a:lstStyle/>
        <a:p>
          <a:endParaRPr lang="en-US"/>
        </a:p>
      </dgm:t>
    </dgm:pt>
    <dgm:pt modelId="{C013AEA0-F657-453D-977E-2FBE548B4B2F}" type="sibTrans" cxnId="{41860D47-FF1F-4ADD-A170-E0B6E881D50A}">
      <dgm:prSet/>
      <dgm:spPr/>
      <dgm:t>
        <a:bodyPr/>
        <a:lstStyle/>
        <a:p>
          <a:endParaRPr lang="en-US"/>
        </a:p>
      </dgm:t>
    </dgm:pt>
    <dgm:pt modelId="{B82DA4E3-8328-4B67-9604-72D247E1E5CE}">
      <dgm:prSet custT="1"/>
      <dgm:spPr/>
      <dgm:t>
        <a:bodyPr/>
        <a:lstStyle/>
        <a:p>
          <a:pPr>
            <a:lnSpc>
              <a:spcPct val="100000"/>
            </a:lnSpc>
          </a:pPr>
          <a:r>
            <a:rPr lang="en-US" sz="1600" dirty="0"/>
            <a:t>Budget vs. Actual figures are provided to the District’s independent Auditors annually. GASB 103 will require explanations of significant variances in the annual audit. </a:t>
          </a:r>
          <a:endParaRPr lang="en-US" sz="1400" dirty="0"/>
        </a:p>
      </dgm:t>
    </dgm:pt>
    <dgm:pt modelId="{058C76AF-ED76-4AFA-8EF2-93B47C0CB829}" type="parTrans" cxnId="{F8C7F266-F272-4F0E-A62B-88F1C29C8633}">
      <dgm:prSet/>
      <dgm:spPr/>
      <dgm:t>
        <a:bodyPr/>
        <a:lstStyle/>
        <a:p>
          <a:endParaRPr lang="en-US"/>
        </a:p>
      </dgm:t>
    </dgm:pt>
    <dgm:pt modelId="{AE8CAC44-36DD-4A78-ABC2-98E5A9E4BE23}" type="sibTrans" cxnId="{F8C7F266-F272-4F0E-A62B-88F1C29C8633}">
      <dgm:prSet/>
      <dgm:spPr/>
      <dgm:t>
        <a:bodyPr/>
        <a:lstStyle/>
        <a:p>
          <a:endParaRPr lang="en-US"/>
        </a:p>
      </dgm:t>
    </dgm:pt>
    <dgm:pt modelId="{D9553DF3-B6E6-49D0-9CA5-E8A3F624374F}">
      <dgm:prSet custT="1"/>
      <dgm:spPr/>
      <dgm:t>
        <a:bodyPr/>
        <a:lstStyle/>
        <a:p>
          <a:pPr>
            <a:lnSpc>
              <a:spcPct val="100000"/>
            </a:lnSpc>
          </a:pPr>
          <a:r>
            <a:rPr lang="en-US" sz="1800" dirty="0"/>
            <a:t>A mid-term review is carried out each late winter/early spring along with the new budget cycle.  </a:t>
          </a:r>
        </a:p>
      </dgm:t>
    </dgm:pt>
    <dgm:pt modelId="{64AF4472-DAAD-4D21-8443-CFB6CC40C7CF}" type="parTrans" cxnId="{B6242F70-F015-49B1-8FAF-297C9B32FE88}">
      <dgm:prSet/>
      <dgm:spPr/>
      <dgm:t>
        <a:bodyPr/>
        <a:lstStyle/>
        <a:p>
          <a:endParaRPr lang="en-US"/>
        </a:p>
      </dgm:t>
    </dgm:pt>
    <dgm:pt modelId="{FB6FDB81-45A2-4B42-B678-760C305ED721}" type="sibTrans" cxnId="{B6242F70-F015-49B1-8FAF-297C9B32FE88}">
      <dgm:prSet/>
      <dgm:spPr/>
      <dgm:t>
        <a:bodyPr/>
        <a:lstStyle/>
        <a:p>
          <a:endParaRPr lang="en-US"/>
        </a:p>
      </dgm:t>
    </dgm:pt>
    <dgm:pt modelId="{DA38FA7A-A15C-4FDD-AE31-7AB9AFB1D3DD}" type="pres">
      <dgm:prSet presAssocID="{ACE83234-F984-49FA-86F7-9A8678673A63}" presName="root" presStyleCnt="0">
        <dgm:presLayoutVars>
          <dgm:dir/>
          <dgm:resizeHandles val="exact"/>
        </dgm:presLayoutVars>
      </dgm:prSet>
      <dgm:spPr/>
    </dgm:pt>
    <dgm:pt modelId="{75D2D6F2-AF8C-45E7-AB0E-EE7D9CE2D748}" type="pres">
      <dgm:prSet presAssocID="{BEBE8D95-09A6-486F-9685-F8D894BBBD06}" presName="compNode" presStyleCnt="0"/>
      <dgm:spPr/>
    </dgm:pt>
    <dgm:pt modelId="{5F66FDFF-232D-48C7-822D-A16C4767455B}" type="pres">
      <dgm:prSet presAssocID="{BEBE8D95-09A6-486F-9685-F8D894BBBD0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oney"/>
        </a:ext>
      </dgm:extLst>
    </dgm:pt>
    <dgm:pt modelId="{66B556EE-D8C4-4E65-BE1D-3C97C3E67AA6}" type="pres">
      <dgm:prSet presAssocID="{BEBE8D95-09A6-486F-9685-F8D894BBBD06}" presName="spaceRect" presStyleCnt="0"/>
      <dgm:spPr/>
    </dgm:pt>
    <dgm:pt modelId="{4ACFDFF0-36AE-40A6-87D8-AF7C7AD795DF}" type="pres">
      <dgm:prSet presAssocID="{BEBE8D95-09A6-486F-9685-F8D894BBBD06}" presName="textRect" presStyleLbl="revTx" presStyleIdx="0" presStyleCnt="4">
        <dgm:presLayoutVars>
          <dgm:chMax val="1"/>
          <dgm:chPref val="1"/>
        </dgm:presLayoutVars>
      </dgm:prSet>
      <dgm:spPr/>
    </dgm:pt>
    <dgm:pt modelId="{04FF34A9-4C43-4760-8B12-D5A6153B5F32}" type="pres">
      <dgm:prSet presAssocID="{D77009AA-B2DD-402A-B6A7-AA800AF479E9}" presName="sibTrans" presStyleCnt="0"/>
      <dgm:spPr/>
    </dgm:pt>
    <dgm:pt modelId="{57079970-12EC-4FD1-90AD-D9A9A5398F3A}" type="pres">
      <dgm:prSet presAssocID="{F666051C-9C37-499F-ABCE-759158B30B7F}" presName="compNode" presStyleCnt="0"/>
      <dgm:spPr/>
    </dgm:pt>
    <dgm:pt modelId="{2888DE56-E125-4DA3-8735-8EF062FF8072}" type="pres">
      <dgm:prSet presAssocID="{F666051C-9C37-499F-ABCE-759158B30B7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E3ED074C-58D6-4E3E-9686-9BCE5A104762}" type="pres">
      <dgm:prSet presAssocID="{F666051C-9C37-499F-ABCE-759158B30B7F}" presName="spaceRect" presStyleCnt="0"/>
      <dgm:spPr/>
    </dgm:pt>
    <dgm:pt modelId="{032ECCCE-781D-4814-9704-01324FB0627C}" type="pres">
      <dgm:prSet presAssocID="{F666051C-9C37-499F-ABCE-759158B30B7F}" presName="textRect" presStyleLbl="revTx" presStyleIdx="1" presStyleCnt="4">
        <dgm:presLayoutVars>
          <dgm:chMax val="1"/>
          <dgm:chPref val="1"/>
        </dgm:presLayoutVars>
      </dgm:prSet>
      <dgm:spPr/>
    </dgm:pt>
    <dgm:pt modelId="{50D457A8-3824-4556-9670-512C9A73557B}" type="pres">
      <dgm:prSet presAssocID="{C013AEA0-F657-453D-977E-2FBE548B4B2F}" presName="sibTrans" presStyleCnt="0"/>
      <dgm:spPr/>
    </dgm:pt>
    <dgm:pt modelId="{34565BBB-2E04-4A2E-81DB-8BC44F3D1ECC}" type="pres">
      <dgm:prSet presAssocID="{B82DA4E3-8328-4B67-9604-72D247E1E5CE}" presName="compNode" presStyleCnt="0"/>
      <dgm:spPr/>
    </dgm:pt>
    <dgm:pt modelId="{561F0159-18E3-429A-8112-68BFC1F09DAE}" type="pres">
      <dgm:prSet presAssocID="{B82DA4E3-8328-4B67-9604-72D247E1E5CE}"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4E3EC69E-5F4F-4A5E-9FC6-4A7CC13819C4}" type="pres">
      <dgm:prSet presAssocID="{B82DA4E3-8328-4B67-9604-72D247E1E5CE}" presName="spaceRect" presStyleCnt="0"/>
      <dgm:spPr/>
    </dgm:pt>
    <dgm:pt modelId="{D1F38406-21DC-4F04-9917-0617519A2D8E}" type="pres">
      <dgm:prSet presAssocID="{B82DA4E3-8328-4B67-9604-72D247E1E5CE}" presName="textRect" presStyleLbl="revTx" presStyleIdx="2" presStyleCnt="4" custLinFactNeighborX="830" custLinFactNeighborY="109">
        <dgm:presLayoutVars>
          <dgm:chMax val="1"/>
          <dgm:chPref val="1"/>
        </dgm:presLayoutVars>
      </dgm:prSet>
      <dgm:spPr/>
    </dgm:pt>
    <dgm:pt modelId="{11F8D024-C9A2-4548-BDAA-3E4B933C12A5}" type="pres">
      <dgm:prSet presAssocID="{AE8CAC44-36DD-4A78-ABC2-98E5A9E4BE23}" presName="sibTrans" presStyleCnt="0"/>
      <dgm:spPr/>
    </dgm:pt>
    <dgm:pt modelId="{07845FF4-8CDF-4FA1-BC30-045AF9A93E6B}" type="pres">
      <dgm:prSet presAssocID="{D9553DF3-B6E6-49D0-9CA5-E8A3F624374F}" presName="compNode" presStyleCnt="0"/>
      <dgm:spPr/>
    </dgm:pt>
    <dgm:pt modelId="{249468C0-E43D-482E-B8F3-5314201C6402}" type="pres">
      <dgm:prSet presAssocID="{D9553DF3-B6E6-49D0-9CA5-E8A3F624374F}"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thly calendar"/>
        </a:ext>
      </dgm:extLst>
    </dgm:pt>
    <dgm:pt modelId="{D1517656-40AF-4558-97A5-B5754F91056D}" type="pres">
      <dgm:prSet presAssocID="{D9553DF3-B6E6-49D0-9CA5-E8A3F624374F}" presName="spaceRect" presStyleCnt="0"/>
      <dgm:spPr/>
    </dgm:pt>
    <dgm:pt modelId="{BAC48253-1C93-4771-8230-CFD31B2B27AE}" type="pres">
      <dgm:prSet presAssocID="{D9553DF3-B6E6-49D0-9CA5-E8A3F624374F}" presName="textRect" presStyleLbl="revTx" presStyleIdx="3" presStyleCnt="4">
        <dgm:presLayoutVars>
          <dgm:chMax val="1"/>
          <dgm:chPref val="1"/>
        </dgm:presLayoutVars>
      </dgm:prSet>
      <dgm:spPr/>
    </dgm:pt>
  </dgm:ptLst>
  <dgm:cxnLst>
    <dgm:cxn modelId="{741AB817-8A97-44DF-BD94-EC6732BD20C5}" srcId="{ACE83234-F984-49FA-86F7-9A8678673A63}" destId="{BEBE8D95-09A6-486F-9685-F8D894BBBD06}" srcOrd="0" destOrd="0" parTransId="{7C2B98FE-C841-44DA-9872-78BD7A35AAA1}" sibTransId="{D77009AA-B2DD-402A-B6A7-AA800AF479E9}"/>
    <dgm:cxn modelId="{B7D04761-5F8D-40A7-9E92-1471AD24B4E2}" type="presOf" srcId="{ACE83234-F984-49FA-86F7-9A8678673A63}" destId="{DA38FA7A-A15C-4FDD-AE31-7AB9AFB1D3DD}" srcOrd="0" destOrd="0" presId="urn:microsoft.com/office/officeart/2018/2/layout/IconLabelList"/>
    <dgm:cxn modelId="{F8C7F266-F272-4F0E-A62B-88F1C29C8633}" srcId="{ACE83234-F984-49FA-86F7-9A8678673A63}" destId="{B82DA4E3-8328-4B67-9604-72D247E1E5CE}" srcOrd="2" destOrd="0" parTransId="{058C76AF-ED76-4AFA-8EF2-93B47C0CB829}" sibTransId="{AE8CAC44-36DD-4A78-ABC2-98E5A9E4BE23}"/>
    <dgm:cxn modelId="{41860D47-FF1F-4ADD-A170-E0B6E881D50A}" srcId="{ACE83234-F984-49FA-86F7-9A8678673A63}" destId="{F666051C-9C37-499F-ABCE-759158B30B7F}" srcOrd="1" destOrd="0" parTransId="{99BA6779-F8C3-4FA6-8A5D-0C01536D706C}" sibTransId="{C013AEA0-F657-453D-977E-2FBE548B4B2F}"/>
    <dgm:cxn modelId="{08774567-556C-4E3B-82AC-61E57AA05C54}" type="presOf" srcId="{D9553DF3-B6E6-49D0-9CA5-E8A3F624374F}" destId="{BAC48253-1C93-4771-8230-CFD31B2B27AE}" srcOrd="0" destOrd="0" presId="urn:microsoft.com/office/officeart/2018/2/layout/IconLabelList"/>
    <dgm:cxn modelId="{C6B05848-FAAA-4ED0-A613-6AACD89FC3BF}" type="presOf" srcId="{B82DA4E3-8328-4B67-9604-72D247E1E5CE}" destId="{D1F38406-21DC-4F04-9917-0617519A2D8E}" srcOrd="0" destOrd="0" presId="urn:microsoft.com/office/officeart/2018/2/layout/IconLabelList"/>
    <dgm:cxn modelId="{B6242F70-F015-49B1-8FAF-297C9B32FE88}" srcId="{ACE83234-F984-49FA-86F7-9A8678673A63}" destId="{D9553DF3-B6E6-49D0-9CA5-E8A3F624374F}" srcOrd="3" destOrd="0" parTransId="{64AF4472-DAAD-4D21-8443-CFB6CC40C7CF}" sibTransId="{FB6FDB81-45A2-4B42-B678-760C305ED721}"/>
    <dgm:cxn modelId="{5FBFB571-5353-4775-911B-57B8EBF091B6}" type="presOf" srcId="{BEBE8D95-09A6-486F-9685-F8D894BBBD06}" destId="{4ACFDFF0-36AE-40A6-87D8-AF7C7AD795DF}" srcOrd="0" destOrd="0" presId="urn:microsoft.com/office/officeart/2018/2/layout/IconLabelList"/>
    <dgm:cxn modelId="{34537BA5-952D-41ED-94C4-FB88687CECD6}" type="presOf" srcId="{F666051C-9C37-499F-ABCE-759158B30B7F}" destId="{032ECCCE-781D-4814-9704-01324FB0627C}" srcOrd="0" destOrd="0" presId="urn:microsoft.com/office/officeart/2018/2/layout/IconLabelList"/>
    <dgm:cxn modelId="{2EFD4A6D-D811-4B69-8905-02C26FB7BB70}" type="presParOf" srcId="{DA38FA7A-A15C-4FDD-AE31-7AB9AFB1D3DD}" destId="{75D2D6F2-AF8C-45E7-AB0E-EE7D9CE2D748}" srcOrd="0" destOrd="0" presId="urn:microsoft.com/office/officeart/2018/2/layout/IconLabelList"/>
    <dgm:cxn modelId="{5633ED02-B064-4DA3-BF75-7E68C8954306}" type="presParOf" srcId="{75D2D6F2-AF8C-45E7-AB0E-EE7D9CE2D748}" destId="{5F66FDFF-232D-48C7-822D-A16C4767455B}" srcOrd="0" destOrd="0" presId="urn:microsoft.com/office/officeart/2018/2/layout/IconLabelList"/>
    <dgm:cxn modelId="{71868ABC-4928-4369-B849-6AE461B6E3C2}" type="presParOf" srcId="{75D2D6F2-AF8C-45E7-AB0E-EE7D9CE2D748}" destId="{66B556EE-D8C4-4E65-BE1D-3C97C3E67AA6}" srcOrd="1" destOrd="0" presId="urn:microsoft.com/office/officeart/2018/2/layout/IconLabelList"/>
    <dgm:cxn modelId="{389AB4B9-B227-4CB7-A9A2-690074A42737}" type="presParOf" srcId="{75D2D6F2-AF8C-45E7-AB0E-EE7D9CE2D748}" destId="{4ACFDFF0-36AE-40A6-87D8-AF7C7AD795DF}" srcOrd="2" destOrd="0" presId="urn:microsoft.com/office/officeart/2018/2/layout/IconLabelList"/>
    <dgm:cxn modelId="{91E67D66-D37C-428A-8217-D39473498585}" type="presParOf" srcId="{DA38FA7A-A15C-4FDD-AE31-7AB9AFB1D3DD}" destId="{04FF34A9-4C43-4760-8B12-D5A6153B5F32}" srcOrd="1" destOrd="0" presId="urn:microsoft.com/office/officeart/2018/2/layout/IconLabelList"/>
    <dgm:cxn modelId="{62CD47D6-E484-4753-A1EC-EF14A31C8979}" type="presParOf" srcId="{DA38FA7A-A15C-4FDD-AE31-7AB9AFB1D3DD}" destId="{57079970-12EC-4FD1-90AD-D9A9A5398F3A}" srcOrd="2" destOrd="0" presId="urn:microsoft.com/office/officeart/2018/2/layout/IconLabelList"/>
    <dgm:cxn modelId="{A134009F-A6F8-455E-A171-0A0F48080B36}" type="presParOf" srcId="{57079970-12EC-4FD1-90AD-D9A9A5398F3A}" destId="{2888DE56-E125-4DA3-8735-8EF062FF8072}" srcOrd="0" destOrd="0" presId="urn:microsoft.com/office/officeart/2018/2/layout/IconLabelList"/>
    <dgm:cxn modelId="{A053349B-50A8-4FD6-B3B3-D1BDE8055757}" type="presParOf" srcId="{57079970-12EC-4FD1-90AD-D9A9A5398F3A}" destId="{E3ED074C-58D6-4E3E-9686-9BCE5A104762}" srcOrd="1" destOrd="0" presId="urn:microsoft.com/office/officeart/2018/2/layout/IconLabelList"/>
    <dgm:cxn modelId="{F81CA4B8-B594-406D-A84B-0BA4E7676852}" type="presParOf" srcId="{57079970-12EC-4FD1-90AD-D9A9A5398F3A}" destId="{032ECCCE-781D-4814-9704-01324FB0627C}" srcOrd="2" destOrd="0" presId="urn:microsoft.com/office/officeart/2018/2/layout/IconLabelList"/>
    <dgm:cxn modelId="{3AA7D8CC-6A30-49D1-B424-66B758BB8615}" type="presParOf" srcId="{DA38FA7A-A15C-4FDD-AE31-7AB9AFB1D3DD}" destId="{50D457A8-3824-4556-9670-512C9A73557B}" srcOrd="3" destOrd="0" presId="urn:microsoft.com/office/officeart/2018/2/layout/IconLabelList"/>
    <dgm:cxn modelId="{4F06486F-3F8B-47BC-906B-99498F9F0CD1}" type="presParOf" srcId="{DA38FA7A-A15C-4FDD-AE31-7AB9AFB1D3DD}" destId="{34565BBB-2E04-4A2E-81DB-8BC44F3D1ECC}" srcOrd="4" destOrd="0" presId="urn:microsoft.com/office/officeart/2018/2/layout/IconLabelList"/>
    <dgm:cxn modelId="{176D040A-207B-4F75-B7C0-EFA20B179952}" type="presParOf" srcId="{34565BBB-2E04-4A2E-81DB-8BC44F3D1ECC}" destId="{561F0159-18E3-429A-8112-68BFC1F09DAE}" srcOrd="0" destOrd="0" presId="urn:microsoft.com/office/officeart/2018/2/layout/IconLabelList"/>
    <dgm:cxn modelId="{53BF812A-2564-4826-B04B-1C95D5801495}" type="presParOf" srcId="{34565BBB-2E04-4A2E-81DB-8BC44F3D1ECC}" destId="{4E3EC69E-5F4F-4A5E-9FC6-4A7CC13819C4}" srcOrd="1" destOrd="0" presId="urn:microsoft.com/office/officeart/2018/2/layout/IconLabelList"/>
    <dgm:cxn modelId="{50189926-19C9-43DC-974A-9BB06BFADFE8}" type="presParOf" srcId="{34565BBB-2E04-4A2E-81DB-8BC44F3D1ECC}" destId="{D1F38406-21DC-4F04-9917-0617519A2D8E}" srcOrd="2" destOrd="0" presId="urn:microsoft.com/office/officeart/2018/2/layout/IconLabelList"/>
    <dgm:cxn modelId="{EFA5E2B5-86BD-48AB-989D-41CA25017480}" type="presParOf" srcId="{DA38FA7A-A15C-4FDD-AE31-7AB9AFB1D3DD}" destId="{11F8D024-C9A2-4548-BDAA-3E4B933C12A5}" srcOrd="5" destOrd="0" presId="urn:microsoft.com/office/officeart/2018/2/layout/IconLabelList"/>
    <dgm:cxn modelId="{DC581507-FF90-4663-A911-9DCD5C00374C}" type="presParOf" srcId="{DA38FA7A-A15C-4FDD-AE31-7AB9AFB1D3DD}" destId="{07845FF4-8CDF-4FA1-BC30-045AF9A93E6B}" srcOrd="6" destOrd="0" presId="urn:microsoft.com/office/officeart/2018/2/layout/IconLabelList"/>
    <dgm:cxn modelId="{9D37F3CD-51A2-4D4C-97F5-A011BB207D66}" type="presParOf" srcId="{07845FF4-8CDF-4FA1-BC30-045AF9A93E6B}" destId="{249468C0-E43D-482E-B8F3-5314201C6402}" srcOrd="0" destOrd="0" presId="urn:microsoft.com/office/officeart/2018/2/layout/IconLabelList"/>
    <dgm:cxn modelId="{CB0378DA-A6B1-4D57-AE44-06704DE8A4BF}" type="presParOf" srcId="{07845FF4-8CDF-4FA1-BC30-045AF9A93E6B}" destId="{D1517656-40AF-4558-97A5-B5754F91056D}" srcOrd="1" destOrd="0" presId="urn:microsoft.com/office/officeart/2018/2/layout/IconLabelList"/>
    <dgm:cxn modelId="{DC0B518A-4BDA-4EEC-80CF-5AE64B3BA27D}" type="presParOf" srcId="{07845FF4-8CDF-4FA1-BC30-045AF9A93E6B}" destId="{BAC48253-1C93-4771-8230-CFD31B2B27AE}"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A5BE3-E290-4CAB-91C3-667B0C34139D}">
      <dsp:nvSpPr>
        <dsp:cNvPr id="0" name=""/>
        <dsp:cNvSpPr/>
      </dsp:nvSpPr>
      <dsp:spPr>
        <a:xfrm>
          <a:off x="470023" y="16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019FF-03E6-41EB-BFE8-8EC99E8EC272}">
      <dsp:nvSpPr>
        <dsp:cNvPr id="0" name=""/>
        <dsp:cNvSpPr/>
      </dsp:nvSpPr>
      <dsp:spPr>
        <a:xfrm>
          <a:off x="704023" y="250968"/>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EBE80-6CB3-46D4-B0A9-0E513A6336B8}">
      <dsp:nvSpPr>
        <dsp:cNvPr id="0" name=""/>
        <dsp:cNvSpPr/>
      </dsp:nvSpPr>
      <dsp:spPr>
        <a:xfrm>
          <a:off x="42433" y="1456968"/>
          <a:ext cx="195318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The Executive Team, including the General Manager, reviews the comprehensive proposed Budget. </a:t>
          </a:r>
        </a:p>
      </dsp:txBody>
      <dsp:txXfrm>
        <a:off x="42433" y="1456968"/>
        <a:ext cx="1953180" cy="1845000"/>
      </dsp:txXfrm>
    </dsp:sp>
    <dsp:sp modelId="{D7B2A671-38E5-4037-AAB0-E53EDF624A2C}">
      <dsp:nvSpPr>
        <dsp:cNvPr id="0" name=""/>
        <dsp:cNvSpPr/>
      </dsp:nvSpPr>
      <dsp:spPr>
        <a:xfrm>
          <a:off x="3128038" y="16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A83FD1-D708-45C9-A3B9-D14C1EAE4BC8}">
      <dsp:nvSpPr>
        <dsp:cNvPr id="0" name=""/>
        <dsp:cNvSpPr/>
      </dsp:nvSpPr>
      <dsp:spPr>
        <a:xfrm>
          <a:off x="3362038" y="250968"/>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D703B-6BD4-4415-882C-11C29877DF49}">
      <dsp:nvSpPr>
        <dsp:cNvPr id="0" name=""/>
        <dsp:cNvSpPr/>
      </dsp:nvSpPr>
      <dsp:spPr>
        <a:xfrm>
          <a:off x="2310613" y="1456968"/>
          <a:ext cx="2732849"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The Board of Directors and Public is engaged in Budget discussions through one or more public meeting workshops. </a:t>
          </a:r>
        </a:p>
      </dsp:txBody>
      <dsp:txXfrm>
        <a:off x="2310613" y="1456968"/>
        <a:ext cx="2732849" cy="1845000"/>
      </dsp:txXfrm>
    </dsp:sp>
    <dsp:sp modelId="{B11721D6-AFE8-4224-B138-A6F5EE05BDB9}">
      <dsp:nvSpPr>
        <dsp:cNvPr id="0" name=""/>
        <dsp:cNvSpPr/>
      </dsp:nvSpPr>
      <dsp:spPr>
        <a:xfrm>
          <a:off x="5709463" y="16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BB664-856E-445C-B841-255E8F313A08}">
      <dsp:nvSpPr>
        <dsp:cNvPr id="0" name=""/>
        <dsp:cNvSpPr/>
      </dsp:nvSpPr>
      <dsp:spPr>
        <a:xfrm>
          <a:off x="5943463" y="250968"/>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395D8-57EF-4F2D-B38F-A3F5AB5A0AB6}">
      <dsp:nvSpPr>
        <dsp:cNvPr id="0" name=""/>
        <dsp:cNvSpPr/>
      </dsp:nvSpPr>
      <dsp:spPr>
        <a:xfrm>
          <a:off x="5358463" y="1456968"/>
          <a:ext cx="18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After the public Workshops, the Board of Directors generally decides on Budget adoption in June before fiscal year end.</a:t>
          </a:r>
        </a:p>
      </dsp:txBody>
      <dsp:txXfrm>
        <a:off x="5358463" y="1456968"/>
        <a:ext cx="1800000" cy="18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6FDFF-232D-48C7-822D-A16C4767455B}">
      <dsp:nvSpPr>
        <dsp:cNvPr id="0" name=""/>
        <dsp:cNvSpPr/>
      </dsp:nvSpPr>
      <dsp:spPr>
        <a:xfrm>
          <a:off x="438693" y="150456"/>
          <a:ext cx="715869" cy="7158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FDFF0-36AE-40A6-87D8-AF7C7AD795DF}">
      <dsp:nvSpPr>
        <dsp:cNvPr id="0" name=""/>
        <dsp:cNvSpPr/>
      </dsp:nvSpPr>
      <dsp:spPr>
        <a:xfrm>
          <a:off x="1217" y="1319034"/>
          <a:ext cx="1590820" cy="1849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Budget vs. Actual figures are reported to the Board of Directors quarterly</a:t>
          </a:r>
          <a:r>
            <a:rPr lang="en-US" sz="1200" kern="1200" dirty="0"/>
            <a:t>.</a:t>
          </a:r>
        </a:p>
      </dsp:txBody>
      <dsp:txXfrm>
        <a:off x="1217" y="1319034"/>
        <a:ext cx="1590820" cy="1849445"/>
      </dsp:txXfrm>
    </dsp:sp>
    <dsp:sp modelId="{2888DE56-E125-4DA3-8735-8EF062FF8072}">
      <dsp:nvSpPr>
        <dsp:cNvPr id="0" name=""/>
        <dsp:cNvSpPr/>
      </dsp:nvSpPr>
      <dsp:spPr>
        <a:xfrm>
          <a:off x="2307906" y="150456"/>
          <a:ext cx="715869" cy="7158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ECCCE-781D-4814-9704-01324FB0627C}">
      <dsp:nvSpPr>
        <dsp:cNvPr id="0" name=""/>
        <dsp:cNvSpPr/>
      </dsp:nvSpPr>
      <dsp:spPr>
        <a:xfrm>
          <a:off x="1870431" y="1319034"/>
          <a:ext cx="1590820" cy="1849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Budget Managers have access to the financial software to monitor their budgets. Reporting is available upon request.</a:t>
          </a:r>
        </a:p>
      </dsp:txBody>
      <dsp:txXfrm>
        <a:off x="1870431" y="1319034"/>
        <a:ext cx="1590820" cy="1849445"/>
      </dsp:txXfrm>
    </dsp:sp>
    <dsp:sp modelId="{561F0159-18E3-429A-8112-68BFC1F09DAE}">
      <dsp:nvSpPr>
        <dsp:cNvPr id="0" name=""/>
        <dsp:cNvSpPr/>
      </dsp:nvSpPr>
      <dsp:spPr>
        <a:xfrm>
          <a:off x="4177120" y="150456"/>
          <a:ext cx="715869" cy="7158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38406-21DC-4F04-9917-0617519A2D8E}">
      <dsp:nvSpPr>
        <dsp:cNvPr id="0" name=""/>
        <dsp:cNvSpPr/>
      </dsp:nvSpPr>
      <dsp:spPr>
        <a:xfrm>
          <a:off x="3752849" y="1321050"/>
          <a:ext cx="1590820" cy="1849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Budget vs. Actual figures are provided to the District’s independent Auditors annually. GASB 103 will require explanations of significant variances in the annual audit. </a:t>
          </a:r>
          <a:endParaRPr lang="en-US" sz="1400" kern="1200" dirty="0"/>
        </a:p>
      </dsp:txBody>
      <dsp:txXfrm>
        <a:off x="3752849" y="1321050"/>
        <a:ext cx="1590820" cy="1849445"/>
      </dsp:txXfrm>
    </dsp:sp>
    <dsp:sp modelId="{249468C0-E43D-482E-B8F3-5314201C6402}">
      <dsp:nvSpPr>
        <dsp:cNvPr id="0" name=""/>
        <dsp:cNvSpPr/>
      </dsp:nvSpPr>
      <dsp:spPr>
        <a:xfrm>
          <a:off x="6046334" y="150456"/>
          <a:ext cx="715869" cy="7158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48253-1C93-4771-8230-CFD31B2B27AE}">
      <dsp:nvSpPr>
        <dsp:cNvPr id="0" name=""/>
        <dsp:cNvSpPr/>
      </dsp:nvSpPr>
      <dsp:spPr>
        <a:xfrm>
          <a:off x="5608859" y="1319034"/>
          <a:ext cx="1590820" cy="1849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A mid-term review is carried out each late winter/early spring along with the new budget cycle.  </a:t>
          </a:r>
        </a:p>
      </dsp:txBody>
      <dsp:txXfrm>
        <a:off x="5608859" y="1319034"/>
        <a:ext cx="1590820" cy="184944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F5046168-9CE0-44F9-9E24-DF172949B3F5}" type="datetimeFigureOut">
              <a:rPr lang="en-US" smtClean="0"/>
              <a:t>05/12/2026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46D9A2D6-06BA-427E-86A7-EA5BF75905B9}" type="slidenum">
              <a:rPr lang="en-US" smtClean="0"/>
              <a:t>‹#›</a:t>
            </a:fld>
            <a:endParaRPr lang="en-US"/>
          </a:p>
        </p:txBody>
      </p:sp>
    </p:spTree>
    <p:extLst>
      <p:ext uri="{BB962C8B-B14F-4D97-AF65-F5344CB8AC3E}">
        <p14:creationId xmlns:p14="http://schemas.microsoft.com/office/powerpoint/2010/main" val="89798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02143246-CF37-4BAC-BA8C-11935DD77EDB}"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35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B604E-FE81-4A11-B2F4-B0DB2E748A16}" type="datetimeFigureOut">
              <a:rPr lang="en-US" smtClean="0"/>
              <a:t>05/12/2026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43246-CF37-4BAC-BA8C-11935DD77EDB}" type="slidenum">
              <a:rPr lang="en-US" smtClean="0"/>
              <a:t>‹#›</a:t>
            </a:fld>
            <a:endParaRPr lang="en-US"/>
          </a:p>
        </p:txBody>
      </p:sp>
    </p:spTree>
    <p:extLst>
      <p:ext uri="{BB962C8B-B14F-4D97-AF65-F5344CB8AC3E}">
        <p14:creationId xmlns:p14="http://schemas.microsoft.com/office/powerpoint/2010/main" val="24842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0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916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spTree>
    <p:extLst>
      <p:ext uri="{BB962C8B-B14F-4D97-AF65-F5344CB8AC3E}">
        <p14:creationId xmlns:p14="http://schemas.microsoft.com/office/powerpoint/2010/main" val="326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82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716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78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10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spTree>
    <p:extLst>
      <p:ext uri="{BB962C8B-B14F-4D97-AF65-F5344CB8AC3E}">
        <p14:creationId xmlns:p14="http://schemas.microsoft.com/office/powerpoint/2010/main" val="322457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B604E-FE81-4A11-B2F4-B0DB2E748A16}" type="datetimeFigureOut">
              <a:rPr lang="en-US" smtClean="0"/>
              <a:t>05/12/2026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3246-CF37-4BAC-BA8C-11935DD77EDB}"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03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B604E-FE81-4A11-B2F4-B0DB2E748A16}" type="datetimeFigureOut">
              <a:rPr lang="en-US" smtClean="0"/>
              <a:t>05/12/2026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43246-CF37-4BAC-BA8C-11935DD77EDB}" type="slidenum">
              <a:rPr lang="en-US" smtClean="0"/>
              <a:t>‹#›</a:t>
            </a:fld>
            <a:endParaRPr lang="en-US"/>
          </a:p>
        </p:txBody>
      </p:sp>
    </p:spTree>
    <p:extLst>
      <p:ext uri="{BB962C8B-B14F-4D97-AF65-F5344CB8AC3E}">
        <p14:creationId xmlns:p14="http://schemas.microsoft.com/office/powerpoint/2010/main" val="427333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6B604E-FE81-4A11-B2F4-B0DB2E748A16}" type="datetimeFigureOut">
              <a:rPr lang="en-US" smtClean="0"/>
              <a:t>05/12/2026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43246-CF37-4BAC-BA8C-11935DD77EDB}"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78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6B604E-FE81-4A11-B2F4-B0DB2E748A16}" type="datetimeFigureOut">
              <a:rPr lang="en-US" smtClean="0"/>
              <a:t>05/12/2026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43246-CF37-4BAC-BA8C-11935DD77EDB}"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85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B604E-FE81-4A11-B2F4-B0DB2E748A16}" type="datetimeFigureOut">
              <a:rPr lang="en-US" smtClean="0"/>
              <a:t>05/12/2026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43246-CF37-4BAC-BA8C-11935DD77EDB}" type="slidenum">
              <a:rPr lang="en-US" smtClean="0"/>
              <a:t>‹#›</a:t>
            </a:fld>
            <a:endParaRPr lang="en-US"/>
          </a:p>
        </p:txBody>
      </p:sp>
    </p:spTree>
    <p:extLst>
      <p:ext uri="{BB962C8B-B14F-4D97-AF65-F5344CB8AC3E}">
        <p14:creationId xmlns:p14="http://schemas.microsoft.com/office/powerpoint/2010/main" val="35279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B604E-FE81-4A11-B2F4-B0DB2E748A16}" type="datetimeFigureOut">
              <a:rPr lang="en-US" smtClean="0"/>
              <a:t>05/12/2026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43246-CF37-4BAC-BA8C-11935DD77EDB}"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10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B604E-FE81-4A11-B2F4-B0DB2E748A16}" type="datetimeFigureOut">
              <a:rPr lang="en-US" smtClean="0"/>
              <a:t>05/12/2026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43246-CF37-4BAC-BA8C-11935DD77EDB}" type="slidenum">
              <a:rPr lang="en-US" smtClean="0"/>
              <a:t>‹#›</a:t>
            </a:fld>
            <a:endParaRPr lang="en-US"/>
          </a:p>
        </p:txBody>
      </p:sp>
    </p:spTree>
    <p:extLst>
      <p:ext uri="{BB962C8B-B14F-4D97-AF65-F5344CB8AC3E}">
        <p14:creationId xmlns:p14="http://schemas.microsoft.com/office/powerpoint/2010/main" val="175440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6B604E-FE81-4A11-B2F4-B0DB2E748A16}" type="datetimeFigureOut">
              <a:rPr lang="en-US" smtClean="0"/>
              <a:t>05/12/2026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143246-CF37-4BAC-BA8C-11935DD77EDB}" type="slidenum">
              <a:rPr lang="en-US" smtClean="0"/>
              <a:t>‹#›</a:t>
            </a:fld>
            <a:endParaRPr lang="en-US"/>
          </a:p>
        </p:txBody>
      </p:sp>
    </p:spTree>
    <p:extLst>
      <p:ext uri="{BB962C8B-B14F-4D97-AF65-F5344CB8AC3E}">
        <p14:creationId xmlns:p14="http://schemas.microsoft.com/office/powerpoint/2010/main" val="166345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BUDGET 101 OVERVIEW</a:t>
            </a:r>
          </a:p>
        </p:txBody>
      </p:sp>
      <p:sp>
        <p:nvSpPr>
          <p:cNvPr id="3" name="Subtitle 2"/>
          <p:cNvSpPr>
            <a:spLocks noGrp="1"/>
          </p:cNvSpPr>
          <p:nvPr>
            <p:ph type="subTitle" idx="1"/>
          </p:nvPr>
        </p:nvSpPr>
        <p:spPr/>
        <p:txBody>
          <a:bodyPr/>
          <a:lstStyle/>
          <a:p>
            <a:r>
              <a:rPr lang="en-US" dirty="0"/>
              <a:t>		Presented to </a:t>
            </a:r>
          </a:p>
          <a:p>
            <a:r>
              <a:rPr lang="en-US" dirty="0"/>
              <a:t>					Citizen’s Advisory Council </a:t>
            </a:r>
          </a:p>
          <a:p>
            <a:r>
              <a:rPr lang="en-US" dirty="0"/>
              <a:t>	   May 2026</a:t>
            </a:r>
            <a:endParaRPr lang="en-US" sz="2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530605"/>
            <a:ext cx="2590800" cy="1704975"/>
          </a:xfrm>
          <a:prstGeom prst="rect">
            <a:avLst/>
          </a:prstGeom>
          <a:effectLst>
            <a:softEdge rad="31750"/>
          </a:effectLst>
        </p:spPr>
      </p:pic>
    </p:spTree>
    <p:extLst>
      <p:ext uri="{BB962C8B-B14F-4D97-AF65-F5344CB8AC3E}">
        <p14:creationId xmlns:p14="http://schemas.microsoft.com/office/powerpoint/2010/main" val="111039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 name="Picture 7">
            <a:extLst>
              <a:ext uri="{FF2B5EF4-FFF2-40B4-BE49-F238E27FC236}">
                <a16:creationId xmlns:a16="http://schemas.microsoft.com/office/drawing/2014/main" id="{5BBDDFA4-4344-0841-4DCE-05CF0C401CF1}"/>
              </a:ext>
            </a:extLst>
          </p:cNvPr>
          <p:cNvPicPr>
            <a:picLocks noChangeAspect="1"/>
          </p:cNvPicPr>
          <p:nvPr/>
        </p:nvPicPr>
        <p:blipFill rotWithShape="1">
          <a:blip r:embed="rId3">
            <a:alphaModFix amt="25000"/>
          </a:blip>
          <a:srcRect r="9116" b="2"/>
          <a:stretch/>
        </p:blipFill>
        <p:spPr>
          <a:xfrm>
            <a:off x="364603" y="486568"/>
            <a:ext cx="8420582" cy="5883295"/>
          </a:xfrm>
          <a:prstGeom prst="rect">
            <a:avLst/>
          </a:prstGeom>
        </p:spPr>
      </p:pic>
      <p:sp>
        <p:nvSpPr>
          <p:cNvPr id="17" name="Rectangle 16">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p:cNvSpPr>
            <a:spLocks noGrp="1"/>
          </p:cNvSpPr>
          <p:nvPr>
            <p:ph type="title"/>
          </p:nvPr>
        </p:nvSpPr>
        <p:spPr>
          <a:xfrm>
            <a:off x="971551" y="982132"/>
            <a:ext cx="7200897" cy="1303867"/>
          </a:xfrm>
        </p:spPr>
        <p:txBody>
          <a:bodyPr>
            <a:normAutofit/>
          </a:bodyPr>
          <a:lstStyle/>
          <a:p>
            <a:r>
              <a:rPr lang="en-US" dirty="0">
                <a:solidFill>
                  <a:schemeClr val="tx1"/>
                </a:solidFill>
              </a:rPr>
              <a:t>	Two Budget Types</a:t>
            </a:r>
          </a:p>
        </p:txBody>
      </p:sp>
      <p:cxnSp>
        <p:nvCxnSpPr>
          <p:cNvPr id="19" name="Straight Connector 18">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22"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3" name="Picture 22">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4"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5" name="Picture 24">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5" name="Content Placeholder 4"/>
          <p:cNvSpPr>
            <a:spLocks noGrp="1"/>
          </p:cNvSpPr>
          <p:nvPr>
            <p:ph idx="1"/>
          </p:nvPr>
        </p:nvSpPr>
        <p:spPr>
          <a:xfrm>
            <a:off x="971550" y="2556932"/>
            <a:ext cx="7200897" cy="3318936"/>
          </a:xfrm>
        </p:spPr>
        <p:txBody>
          <a:bodyPr>
            <a:normAutofit/>
          </a:bodyPr>
          <a:lstStyle/>
          <a:p>
            <a:pPr>
              <a:lnSpc>
                <a:spcPct val="90000"/>
              </a:lnSpc>
            </a:pPr>
            <a:r>
              <a:rPr lang="en-US" sz="1800" b="1" dirty="0">
                <a:solidFill>
                  <a:schemeClr val="tx1"/>
                </a:solidFill>
              </a:rPr>
              <a:t>OPERATING</a:t>
            </a:r>
            <a:r>
              <a:rPr lang="en-US" sz="1800" dirty="0">
                <a:solidFill>
                  <a:schemeClr val="tx1"/>
                </a:solidFill>
              </a:rPr>
              <a:t> – Routine, recurring expenses.  For example:</a:t>
            </a:r>
          </a:p>
          <a:p>
            <a:pPr lvl="2">
              <a:lnSpc>
                <a:spcPct val="90000"/>
              </a:lnSpc>
            </a:pPr>
            <a:r>
              <a:rPr lang="en-US" dirty="0">
                <a:solidFill>
                  <a:schemeClr val="tx1"/>
                </a:solidFill>
              </a:rPr>
              <a:t>Operation &amp; maintenance, salaries &amp; benefits</a:t>
            </a:r>
          </a:p>
          <a:p>
            <a:pPr lvl="2">
              <a:lnSpc>
                <a:spcPct val="90000"/>
              </a:lnSpc>
            </a:pPr>
            <a:r>
              <a:rPr lang="en-US" dirty="0">
                <a:solidFill>
                  <a:schemeClr val="tx1"/>
                </a:solidFill>
              </a:rPr>
              <a:t>Power for pumping, Water treatment costs</a:t>
            </a:r>
          </a:p>
          <a:p>
            <a:pPr lvl="2">
              <a:lnSpc>
                <a:spcPct val="90000"/>
              </a:lnSpc>
            </a:pPr>
            <a:r>
              <a:rPr lang="en-US" dirty="0">
                <a:solidFill>
                  <a:schemeClr val="tx1"/>
                </a:solidFill>
              </a:rPr>
              <a:t>Mainline and Leak repair costs, Fuel &amp; Auto costs</a:t>
            </a:r>
          </a:p>
          <a:p>
            <a:pPr>
              <a:lnSpc>
                <a:spcPct val="90000"/>
              </a:lnSpc>
            </a:pPr>
            <a:r>
              <a:rPr lang="en-US" sz="1800" b="1" dirty="0">
                <a:solidFill>
                  <a:schemeClr val="tx1"/>
                </a:solidFill>
              </a:rPr>
              <a:t>CAPITAL </a:t>
            </a:r>
            <a:r>
              <a:rPr lang="en-US" sz="1800" dirty="0">
                <a:solidFill>
                  <a:schemeClr val="tx1"/>
                </a:solidFill>
              </a:rPr>
              <a:t>- Special, one-time projects that meet or exceed a $5,000 		</a:t>
            </a:r>
            <a:r>
              <a:rPr lang="en-US" sz="1800" b="1" dirty="0">
                <a:solidFill>
                  <a:schemeClr val="tx1"/>
                </a:solidFill>
              </a:rPr>
              <a:t>	</a:t>
            </a:r>
            <a:r>
              <a:rPr lang="en-US" sz="1800" dirty="0">
                <a:solidFill>
                  <a:schemeClr val="tx1"/>
                </a:solidFill>
              </a:rPr>
              <a:t>            capitalization threshold.  For example:</a:t>
            </a:r>
          </a:p>
          <a:p>
            <a:pPr lvl="2">
              <a:lnSpc>
                <a:spcPct val="90000"/>
              </a:lnSpc>
            </a:pPr>
            <a:r>
              <a:rPr lang="en-US" dirty="0">
                <a:solidFill>
                  <a:schemeClr val="tx1"/>
                </a:solidFill>
              </a:rPr>
              <a:t>Pipeline replacement (like Tilford, Belmont)</a:t>
            </a:r>
          </a:p>
          <a:p>
            <a:pPr lvl="2">
              <a:lnSpc>
                <a:spcPct val="90000"/>
              </a:lnSpc>
            </a:pPr>
            <a:r>
              <a:rPr lang="en-US" dirty="0">
                <a:solidFill>
                  <a:schemeClr val="tx1"/>
                </a:solidFill>
              </a:rPr>
              <a:t>Major refurbishment projects (Well 15 rehab or the potential upcoming D3-1 rehab)</a:t>
            </a:r>
          </a:p>
        </p:txBody>
      </p:sp>
    </p:spTree>
    <p:extLst>
      <p:ext uri="{BB962C8B-B14F-4D97-AF65-F5344CB8AC3E}">
        <p14:creationId xmlns:p14="http://schemas.microsoft.com/office/powerpoint/2010/main" val="41418766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09600" y="804646"/>
            <a:ext cx="6184892" cy="1303867"/>
          </a:xfrm>
        </p:spPr>
        <p:txBody>
          <a:bodyPr>
            <a:normAutofit/>
          </a:bodyPr>
          <a:lstStyle/>
          <a:p>
            <a:r>
              <a:rPr lang="en-US" dirty="0"/>
              <a:t>Unrestricted Reserve Usage</a:t>
            </a:r>
          </a:p>
        </p:txBody>
      </p:sp>
      <p:sp>
        <p:nvSpPr>
          <p:cNvPr id="6" name="Content Placeholder 5"/>
          <p:cNvSpPr>
            <a:spLocks noGrp="1"/>
          </p:cNvSpPr>
          <p:nvPr>
            <p:ph idx="1"/>
          </p:nvPr>
        </p:nvSpPr>
        <p:spPr>
          <a:xfrm>
            <a:off x="828447" y="2438400"/>
            <a:ext cx="5496153" cy="3886200"/>
          </a:xfrm>
        </p:spPr>
        <p:txBody>
          <a:bodyPr>
            <a:normAutofit fontScale="92500" lnSpcReduction="20000"/>
          </a:bodyPr>
          <a:lstStyle/>
          <a:p>
            <a:pPr>
              <a:lnSpc>
                <a:spcPct val="90000"/>
              </a:lnSpc>
            </a:pPr>
            <a:r>
              <a:rPr lang="en-US" sz="1800" dirty="0"/>
              <a:t>Based on the Reserve Policy, various cash reserves have been set aside for specific purposes and may be used to fund qualifying costs such as: </a:t>
            </a:r>
          </a:p>
          <a:p>
            <a:pPr lvl="1">
              <a:lnSpc>
                <a:spcPct val="90000"/>
              </a:lnSpc>
              <a:spcAft>
                <a:spcPts val="0"/>
              </a:spcAft>
            </a:pPr>
            <a:r>
              <a:rPr lang="en-US" sz="1800" dirty="0"/>
              <a:t>Equipment &amp; Technology Replacement</a:t>
            </a:r>
          </a:p>
          <a:p>
            <a:pPr lvl="1">
              <a:lnSpc>
                <a:spcPct val="90000"/>
              </a:lnSpc>
              <a:spcAft>
                <a:spcPts val="0"/>
              </a:spcAft>
            </a:pPr>
            <a:r>
              <a:rPr lang="en-US" sz="1800" dirty="0"/>
              <a:t>Studies and Reports Replacement (updates)</a:t>
            </a:r>
          </a:p>
          <a:p>
            <a:pPr lvl="1">
              <a:lnSpc>
                <a:spcPct val="90000"/>
              </a:lnSpc>
              <a:spcAft>
                <a:spcPts val="0"/>
              </a:spcAft>
            </a:pPr>
            <a:r>
              <a:rPr lang="en-US" sz="1800" dirty="0"/>
              <a:t>Capital (routine)</a:t>
            </a:r>
          </a:p>
          <a:p>
            <a:pPr lvl="2">
              <a:lnSpc>
                <a:spcPct val="90000"/>
              </a:lnSpc>
              <a:spcAft>
                <a:spcPts val="0"/>
              </a:spcAft>
            </a:pPr>
            <a:r>
              <a:rPr lang="en-US" dirty="0"/>
              <a:t>Infrastructure projects from Capital Improvement Plan (CIP) or Budget.</a:t>
            </a:r>
          </a:p>
          <a:p>
            <a:pPr lvl="1">
              <a:lnSpc>
                <a:spcPct val="90000"/>
              </a:lnSpc>
              <a:spcAft>
                <a:spcPts val="0"/>
              </a:spcAft>
            </a:pPr>
            <a:r>
              <a:rPr lang="en-US" sz="1800" dirty="0"/>
              <a:t>Emergency Capital Replacement</a:t>
            </a:r>
          </a:p>
          <a:p>
            <a:pPr lvl="1">
              <a:lnSpc>
                <a:spcPct val="90000"/>
              </a:lnSpc>
              <a:spcAft>
                <a:spcPts val="0"/>
              </a:spcAft>
            </a:pPr>
            <a:r>
              <a:rPr lang="en-US" sz="1800" dirty="0"/>
              <a:t>Chromium 6</a:t>
            </a:r>
          </a:p>
          <a:p>
            <a:pPr>
              <a:lnSpc>
                <a:spcPct val="90000"/>
              </a:lnSpc>
            </a:pPr>
            <a:r>
              <a:rPr lang="en-US" sz="1800" dirty="0"/>
              <a:t>The Reserve Policy requires that the District maintain six months of Operating expenses in reserves.  </a:t>
            </a:r>
          </a:p>
          <a:p>
            <a:pPr>
              <a:lnSpc>
                <a:spcPct val="90000"/>
              </a:lnSpc>
            </a:pPr>
            <a:r>
              <a:rPr lang="en-US" sz="1800" dirty="0"/>
              <a:t>The Rate Study designates new revenues to fund these reserves when all Budget targets are met, subject to timing.</a:t>
            </a:r>
          </a:p>
          <a:p>
            <a:pPr>
              <a:lnSpc>
                <a:spcPct val="90000"/>
              </a:lnSpc>
            </a:pPr>
            <a:r>
              <a:rPr lang="en-US" sz="1800" dirty="0"/>
              <a:t>Reserves are invested with the State’s Local Agency Investment Fund (LAIF) and California Asset Management Program (CAMP).</a:t>
            </a:r>
          </a:p>
        </p:txBody>
      </p:sp>
      <p:pic>
        <p:nvPicPr>
          <p:cNvPr id="3" name="Picture 2">
            <a:extLst>
              <a:ext uri="{FF2B5EF4-FFF2-40B4-BE49-F238E27FC236}">
                <a16:creationId xmlns:a16="http://schemas.microsoft.com/office/drawing/2014/main" id="{9A9A3049-B3D1-08C1-B679-696AE1C9B5A8}"/>
              </a:ext>
            </a:extLst>
          </p:cNvPr>
          <p:cNvPicPr>
            <a:picLocks noChangeAspect="1"/>
          </p:cNvPicPr>
          <p:nvPr/>
        </p:nvPicPr>
        <p:blipFill rotWithShape="1">
          <a:blip r:embed="rId3"/>
          <a:srcRect l="11209" r="10294" b="-1"/>
          <a:stretch/>
        </p:blipFill>
        <p:spPr>
          <a:xfrm>
            <a:off x="6240110" y="2743200"/>
            <a:ext cx="1914753" cy="265822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63216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Projections</a:t>
            </a:r>
          </a:p>
        </p:txBody>
      </p:sp>
      <p:sp>
        <p:nvSpPr>
          <p:cNvPr id="3" name="Content Placeholder 2"/>
          <p:cNvSpPr>
            <a:spLocks noGrp="1"/>
          </p:cNvSpPr>
          <p:nvPr>
            <p:ph idx="1"/>
          </p:nvPr>
        </p:nvSpPr>
        <p:spPr>
          <a:xfrm>
            <a:off x="990600" y="2497666"/>
            <a:ext cx="7239000" cy="2141131"/>
          </a:xfrm>
        </p:spPr>
        <p:txBody>
          <a:bodyPr>
            <a:normAutofit/>
          </a:bodyPr>
          <a:lstStyle/>
          <a:p>
            <a:r>
              <a:rPr lang="en-US" dirty="0"/>
              <a:t>Multiple budgeting methods are used to estimate the needed budget, including zero based budgeting and incremental budgeting. Some budgets are built from scratch (zero based) and some are escalated from historical values (incremental).</a:t>
            </a:r>
          </a:p>
          <a:p>
            <a:endParaRPr lang="en-US" dirty="0"/>
          </a:p>
        </p:txBody>
      </p:sp>
      <p:sp>
        <p:nvSpPr>
          <p:cNvPr id="8" name="Content Placeholder 2">
            <a:extLst>
              <a:ext uri="{FF2B5EF4-FFF2-40B4-BE49-F238E27FC236}">
                <a16:creationId xmlns:a16="http://schemas.microsoft.com/office/drawing/2014/main" id="{7ACFED2E-DBF8-F5CA-B41B-5CD482619918}"/>
              </a:ext>
            </a:extLst>
          </p:cNvPr>
          <p:cNvSpPr txBox="1">
            <a:spLocks/>
          </p:cNvSpPr>
          <p:nvPr/>
        </p:nvSpPr>
        <p:spPr>
          <a:xfrm>
            <a:off x="3623743" y="4614666"/>
            <a:ext cx="4863219" cy="1507398"/>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600" dirty="0"/>
              <a:t>Finance assists Budget Managers, as needed, in setting budgets.</a:t>
            </a:r>
          </a:p>
          <a:p>
            <a:r>
              <a:rPr lang="en-US" sz="2600" dirty="0"/>
              <a:t>Finance reviews but does not validate individual budget requests since Budget Managers better understand their necessary spending. </a:t>
            </a:r>
          </a:p>
          <a:p>
            <a:endParaRPr lang="en-US" dirty="0"/>
          </a:p>
        </p:txBody>
      </p:sp>
      <p:pic>
        <p:nvPicPr>
          <p:cNvPr id="6" name="Picture 5">
            <a:extLst>
              <a:ext uri="{FF2B5EF4-FFF2-40B4-BE49-F238E27FC236}">
                <a16:creationId xmlns:a16="http://schemas.microsoft.com/office/drawing/2014/main" id="{679F0D5A-F7EA-77EF-024D-4B0838EE584E}"/>
              </a:ext>
            </a:extLst>
          </p:cNvPr>
          <p:cNvPicPr>
            <a:picLocks noChangeAspect="1"/>
          </p:cNvPicPr>
          <p:nvPr/>
        </p:nvPicPr>
        <p:blipFill>
          <a:blip r:embed="rId2"/>
          <a:stretch>
            <a:fillRect/>
          </a:stretch>
        </p:blipFill>
        <p:spPr>
          <a:xfrm>
            <a:off x="1064159" y="4438283"/>
            <a:ext cx="2486025" cy="1683781"/>
          </a:xfrm>
          <a:prstGeom prst="rect">
            <a:avLst/>
          </a:prstGeom>
        </p:spPr>
      </p:pic>
    </p:spTree>
    <p:extLst>
      <p:ext uri="{BB962C8B-B14F-4D97-AF65-F5344CB8AC3E}">
        <p14:creationId xmlns:p14="http://schemas.microsoft.com/office/powerpoint/2010/main" val="55509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903805E1-BB29-F561-0F5F-1D8289274C09}"/>
              </a:ext>
            </a:extLst>
          </p:cNvPr>
          <p:cNvPicPr>
            <a:picLocks noChangeAspect="1"/>
          </p:cNvPicPr>
          <p:nvPr/>
        </p:nvPicPr>
        <p:blipFill rotWithShape="1">
          <a:blip r:embed="rId3">
            <a:alphaModFix amt="25000"/>
          </a:blip>
          <a:srcRect l="717" r="1" b="1"/>
          <a:stretch/>
        </p:blipFill>
        <p:spPr>
          <a:xfrm>
            <a:off x="364603" y="486568"/>
            <a:ext cx="8420582" cy="5883295"/>
          </a:xfrm>
          <a:prstGeom prst="rect">
            <a:avLst/>
          </a:prstGeom>
        </p:spPr>
      </p:pic>
      <p:sp>
        <p:nvSpPr>
          <p:cNvPr id="14" name="Rectangle 13">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AFED31B-6A5D-7B2F-22F4-DE8AD8019EE3}"/>
              </a:ext>
            </a:extLst>
          </p:cNvPr>
          <p:cNvSpPr>
            <a:spLocks noGrp="1"/>
          </p:cNvSpPr>
          <p:nvPr>
            <p:ph type="title"/>
          </p:nvPr>
        </p:nvSpPr>
        <p:spPr>
          <a:xfrm>
            <a:off x="971551" y="982132"/>
            <a:ext cx="7200897" cy="1303867"/>
          </a:xfrm>
        </p:spPr>
        <p:txBody>
          <a:bodyPr>
            <a:normAutofit/>
          </a:bodyPr>
          <a:lstStyle/>
          <a:p>
            <a:r>
              <a:rPr lang="en-US">
                <a:solidFill>
                  <a:schemeClr val="tx1"/>
                </a:solidFill>
              </a:rPr>
              <a:t>Review &amp; Approval Process</a:t>
            </a:r>
          </a:p>
        </p:txBody>
      </p:sp>
      <p:cxnSp>
        <p:nvCxnSpPr>
          <p:cNvPr id="16" name="Straight Connector 15">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19"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1"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2" name="Picture 21">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graphicFrame>
        <p:nvGraphicFramePr>
          <p:cNvPr id="24" name="Content Placeholder 2">
            <a:extLst>
              <a:ext uri="{FF2B5EF4-FFF2-40B4-BE49-F238E27FC236}">
                <a16:creationId xmlns:a16="http://schemas.microsoft.com/office/drawing/2014/main" id="{7E6DBCF9-E202-6FD3-21E0-95E48D338934}"/>
              </a:ext>
            </a:extLst>
          </p:cNvPr>
          <p:cNvGraphicFramePr>
            <a:graphicFrameLocks noGrp="1"/>
          </p:cNvGraphicFramePr>
          <p:nvPr>
            <p:ph idx="1"/>
            <p:extLst>
              <p:ext uri="{D42A27DB-BD31-4B8C-83A1-F6EECF244321}">
                <p14:modId xmlns:p14="http://schemas.microsoft.com/office/powerpoint/2010/main" val="2824024375"/>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88125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A graphic of a magnifying glass and graph&#10;&#10;Description automatically generated">
            <a:extLst>
              <a:ext uri="{FF2B5EF4-FFF2-40B4-BE49-F238E27FC236}">
                <a16:creationId xmlns:a16="http://schemas.microsoft.com/office/drawing/2014/main" id="{8A61FA21-DD28-9C6A-331B-49F5C09D4FA4}"/>
              </a:ext>
            </a:extLst>
          </p:cNvPr>
          <p:cNvPicPr>
            <a:picLocks noChangeAspect="1"/>
          </p:cNvPicPr>
          <p:nvPr/>
        </p:nvPicPr>
        <p:blipFill rotWithShape="1">
          <a:blip r:embed="rId3">
            <a:alphaModFix amt="25000"/>
          </a:blip>
          <a:srcRect t="5902" r="-2" b="-2"/>
          <a:stretch/>
        </p:blipFill>
        <p:spPr>
          <a:xfrm>
            <a:off x="364603" y="486568"/>
            <a:ext cx="8420582" cy="5883295"/>
          </a:xfrm>
          <a:prstGeom prst="rect">
            <a:avLst/>
          </a:prstGeom>
        </p:spPr>
      </p:pic>
      <p:sp>
        <p:nvSpPr>
          <p:cNvPr id="14" name="Rectangle 13">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40AC16B-D02E-A317-0B6C-A9ECA46B9DFB}"/>
              </a:ext>
            </a:extLst>
          </p:cNvPr>
          <p:cNvSpPr>
            <a:spLocks noGrp="1"/>
          </p:cNvSpPr>
          <p:nvPr>
            <p:ph type="title"/>
          </p:nvPr>
        </p:nvSpPr>
        <p:spPr>
          <a:xfrm>
            <a:off x="971551" y="982132"/>
            <a:ext cx="7200897" cy="1303867"/>
          </a:xfrm>
        </p:spPr>
        <p:txBody>
          <a:bodyPr>
            <a:normAutofit/>
          </a:bodyPr>
          <a:lstStyle/>
          <a:p>
            <a:r>
              <a:rPr lang="en-US">
                <a:solidFill>
                  <a:schemeClr val="tx1"/>
                </a:solidFill>
              </a:rPr>
              <a:t>Reporting &amp; Monitoring</a:t>
            </a:r>
          </a:p>
        </p:txBody>
      </p:sp>
      <p:cxnSp>
        <p:nvCxnSpPr>
          <p:cNvPr id="16" name="Straight Connector 15">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19"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1"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2" name="Picture 21">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graphicFrame>
        <p:nvGraphicFramePr>
          <p:cNvPr id="24" name="Content Placeholder 2">
            <a:extLst>
              <a:ext uri="{FF2B5EF4-FFF2-40B4-BE49-F238E27FC236}">
                <a16:creationId xmlns:a16="http://schemas.microsoft.com/office/drawing/2014/main" id="{646D2891-3296-4E7E-D330-C3ACC674F3EA}"/>
              </a:ext>
            </a:extLst>
          </p:cNvPr>
          <p:cNvGraphicFramePr>
            <a:graphicFrameLocks noGrp="1"/>
          </p:cNvGraphicFramePr>
          <p:nvPr>
            <p:ph idx="1"/>
            <p:extLst>
              <p:ext uri="{D42A27DB-BD31-4B8C-83A1-F6EECF244321}">
                <p14:modId xmlns:p14="http://schemas.microsoft.com/office/powerpoint/2010/main" val="2719815926"/>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93744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0F2A-4DED-C0FF-6EB5-393DFE8D059B}"/>
              </a:ext>
            </a:extLst>
          </p:cNvPr>
          <p:cNvSpPr>
            <a:spLocks noGrp="1"/>
          </p:cNvSpPr>
          <p:nvPr>
            <p:ph type="title"/>
          </p:nvPr>
        </p:nvSpPr>
        <p:spPr/>
        <p:txBody>
          <a:bodyPr>
            <a:normAutofit/>
          </a:bodyPr>
          <a:lstStyle/>
          <a:p>
            <a:r>
              <a:rPr lang="en-US" dirty="0"/>
              <a:t>JBWD PROPOSED BUDGET</a:t>
            </a:r>
          </a:p>
        </p:txBody>
      </p:sp>
      <p:sp>
        <p:nvSpPr>
          <p:cNvPr id="4" name="Text Placeholder 3">
            <a:extLst>
              <a:ext uri="{FF2B5EF4-FFF2-40B4-BE49-F238E27FC236}">
                <a16:creationId xmlns:a16="http://schemas.microsoft.com/office/drawing/2014/main" id="{C55BB5B6-A275-AACE-95D1-48FDBB23E909}"/>
              </a:ext>
            </a:extLst>
          </p:cNvPr>
          <p:cNvSpPr>
            <a:spLocks noGrp="1"/>
          </p:cNvSpPr>
          <p:nvPr>
            <p:ph type="body" idx="1"/>
          </p:nvPr>
        </p:nvSpPr>
        <p:spPr>
          <a:xfrm>
            <a:off x="1176866" y="2501310"/>
            <a:ext cx="3337560" cy="576262"/>
          </a:xfrm>
        </p:spPr>
        <p:txBody>
          <a:bodyPr/>
          <a:lstStyle/>
          <a:p>
            <a:pPr algn="ctr"/>
            <a:r>
              <a:rPr lang="en-US" b="1" dirty="0"/>
              <a:t>2025/26 REVISED</a:t>
            </a:r>
          </a:p>
        </p:txBody>
      </p:sp>
      <p:sp>
        <p:nvSpPr>
          <p:cNvPr id="5" name="Content Placeholder 4">
            <a:extLst>
              <a:ext uri="{FF2B5EF4-FFF2-40B4-BE49-F238E27FC236}">
                <a16:creationId xmlns:a16="http://schemas.microsoft.com/office/drawing/2014/main" id="{037CBE39-D2C2-1572-3C86-FADCB62F06ED}"/>
              </a:ext>
            </a:extLst>
          </p:cNvPr>
          <p:cNvSpPr>
            <a:spLocks noGrp="1"/>
          </p:cNvSpPr>
          <p:nvPr>
            <p:ph sz="half" idx="2"/>
          </p:nvPr>
        </p:nvSpPr>
        <p:spPr>
          <a:xfrm>
            <a:off x="1164608" y="3120641"/>
            <a:ext cx="3477224" cy="1785938"/>
          </a:xfrm>
        </p:spPr>
        <p:txBody>
          <a:bodyPr>
            <a:normAutofit fontScale="85000" lnSpcReduction="10000"/>
          </a:bodyPr>
          <a:lstStyle/>
          <a:p>
            <a:pPr marL="0" indent="0">
              <a:buNone/>
            </a:pPr>
            <a:r>
              <a:rPr lang="en-US" dirty="0"/>
              <a:t>Revenue		 	 $12,735,373</a:t>
            </a:r>
          </a:p>
          <a:p>
            <a:pPr marL="0" indent="0">
              <a:buNone/>
            </a:pPr>
            <a:r>
              <a:rPr lang="en-US" dirty="0"/>
              <a:t>Less: Operating Exp. 9,285,156</a:t>
            </a:r>
          </a:p>
          <a:p>
            <a:pPr marL="0" indent="0">
              <a:buNone/>
            </a:pPr>
            <a:r>
              <a:rPr lang="en-US" dirty="0"/>
              <a:t>Less: Capital Exp.	</a:t>
            </a:r>
            <a:r>
              <a:rPr lang="en-US" u="sng" dirty="0"/>
              <a:t>     1,576,942</a:t>
            </a:r>
          </a:p>
          <a:p>
            <a:pPr marL="0" indent="0">
              <a:buNone/>
            </a:pPr>
            <a:r>
              <a:rPr lang="en-US" dirty="0"/>
              <a:t>Net Revenues 	</a:t>
            </a:r>
            <a:r>
              <a:rPr lang="en-US" u="dbl" dirty="0"/>
              <a:t>$    1,873,275</a:t>
            </a:r>
          </a:p>
          <a:p>
            <a:endParaRPr lang="en-US" dirty="0"/>
          </a:p>
        </p:txBody>
      </p:sp>
      <p:sp>
        <p:nvSpPr>
          <p:cNvPr id="6" name="Text Placeholder 5">
            <a:extLst>
              <a:ext uri="{FF2B5EF4-FFF2-40B4-BE49-F238E27FC236}">
                <a16:creationId xmlns:a16="http://schemas.microsoft.com/office/drawing/2014/main" id="{A42AF3E1-AC2A-272F-A6EB-C5874A642088}"/>
              </a:ext>
            </a:extLst>
          </p:cNvPr>
          <p:cNvSpPr>
            <a:spLocks noGrp="1"/>
          </p:cNvSpPr>
          <p:nvPr>
            <p:ph type="body" sz="quarter" idx="3"/>
          </p:nvPr>
        </p:nvSpPr>
        <p:spPr>
          <a:xfrm>
            <a:off x="4641832" y="2482260"/>
            <a:ext cx="3337560" cy="576262"/>
          </a:xfrm>
        </p:spPr>
        <p:txBody>
          <a:bodyPr/>
          <a:lstStyle/>
          <a:p>
            <a:pPr algn="ctr"/>
            <a:r>
              <a:rPr lang="en-US" b="1" dirty="0"/>
              <a:t>2026/27 PROPOSED</a:t>
            </a:r>
          </a:p>
        </p:txBody>
      </p:sp>
      <p:sp>
        <p:nvSpPr>
          <p:cNvPr id="7" name="Content Placeholder 6">
            <a:extLst>
              <a:ext uri="{FF2B5EF4-FFF2-40B4-BE49-F238E27FC236}">
                <a16:creationId xmlns:a16="http://schemas.microsoft.com/office/drawing/2014/main" id="{D6CC5B6C-FB31-2458-58C0-53CE9B70ED78}"/>
              </a:ext>
            </a:extLst>
          </p:cNvPr>
          <p:cNvSpPr>
            <a:spLocks noGrp="1"/>
          </p:cNvSpPr>
          <p:nvPr>
            <p:ph sz="quarter" idx="4"/>
          </p:nvPr>
        </p:nvSpPr>
        <p:spPr>
          <a:xfrm>
            <a:off x="4660882" y="3109343"/>
            <a:ext cx="3688964" cy="1923412"/>
          </a:xfrm>
        </p:spPr>
        <p:txBody>
          <a:bodyPr>
            <a:normAutofit fontScale="85000" lnSpcReduction="10000"/>
          </a:bodyPr>
          <a:lstStyle/>
          <a:p>
            <a:pPr marL="0" indent="0">
              <a:buNone/>
            </a:pPr>
            <a:r>
              <a:rPr lang="en-US" sz="2400" dirty="0"/>
              <a:t>Revenue		 		$13,160,970</a:t>
            </a:r>
          </a:p>
          <a:p>
            <a:pPr marL="0" indent="0">
              <a:buNone/>
            </a:pPr>
            <a:r>
              <a:rPr lang="en-US" sz="2400" dirty="0"/>
              <a:t>Less: Operating Exp.     </a:t>
            </a:r>
            <a:r>
              <a:rPr lang="en-US" dirty="0"/>
              <a:t>10,262,559</a:t>
            </a:r>
            <a:endParaRPr lang="en-US" sz="2400" dirty="0"/>
          </a:p>
          <a:p>
            <a:pPr marL="0" indent="0">
              <a:buNone/>
            </a:pPr>
            <a:r>
              <a:rPr lang="en-US" sz="2400" dirty="0"/>
              <a:t>Less: Capital Exp.	</a:t>
            </a:r>
            <a:r>
              <a:rPr lang="en-US" dirty="0"/>
              <a:t>	</a:t>
            </a:r>
            <a:r>
              <a:rPr lang="en-US" sz="2400" u="sng" dirty="0"/>
              <a:t>    6,078,144</a:t>
            </a:r>
          </a:p>
          <a:p>
            <a:pPr marL="0" indent="0">
              <a:buNone/>
            </a:pPr>
            <a:r>
              <a:rPr lang="en-US" sz="2400" dirty="0"/>
              <a:t>Drawdown 		      </a:t>
            </a:r>
            <a:r>
              <a:rPr lang="en-US" sz="2400" u="dbl" dirty="0"/>
              <a:t>$ (3,179,733)</a:t>
            </a:r>
          </a:p>
          <a:p>
            <a:endParaRPr lang="en-US" dirty="0"/>
          </a:p>
        </p:txBody>
      </p:sp>
      <p:sp>
        <p:nvSpPr>
          <p:cNvPr id="8" name="TextBox 7">
            <a:extLst>
              <a:ext uri="{FF2B5EF4-FFF2-40B4-BE49-F238E27FC236}">
                <a16:creationId xmlns:a16="http://schemas.microsoft.com/office/drawing/2014/main" id="{56A93693-4F79-C784-0D3A-FB54C20A63A0}"/>
              </a:ext>
            </a:extLst>
          </p:cNvPr>
          <p:cNvSpPr txBox="1"/>
          <p:nvPr/>
        </p:nvSpPr>
        <p:spPr>
          <a:xfrm>
            <a:off x="1181484" y="4800600"/>
            <a:ext cx="6798734" cy="1508105"/>
          </a:xfrm>
          <a:prstGeom prst="rect">
            <a:avLst/>
          </a:prstGeom>
          <a:noFill/>
        </p:spPr>
        <p:txBody>
          <a:bodyPr wrap="square" rtlCol="0">
            <a:spAutoFit/>
          </a:bodyPr>
          <a:lstStyle/>
          <a:p>
            <a:pPr algn="ctr"/>
            <a:r>
              <a:rPr lang="en-US" sz="2000" b="1" dirty="0"/>
              <a:t>Combined, two-year drawdown of $1,306,458</a:t>
            </a:r>
          </a:p>
          <a:p>
            <a:pPr algn="ctr"/>
            <a:r>
              <a:rPr lang="en-US" sz="2000" b="1" dirty="0"/>
              <a:t>bringing Reserve funds down to $23,510,799 </a:t>
            </a:r>
          </a:p>
          <a:p>
            <a:pPr algn="ctr"/>
            <a:r>
              <a:rPr lang="en-US" sz="2000" b="1" dirty="0"/>
              <a:t>($17.7 million </a:t>
            </a:r>
            <a:r>
              <a:rPr lang="en-US" sz="2000" b="1" dirty="0">
                <a:solidFill>
                  <a:srgbClr val="00B050"/>
                </a:solidFill>
              </a:rPr>
              <a:t>unrestricted*</a:t>
            </a:r>
            <a:r>
              <a:rPr lang="en-US" sz="2000" b="1" dirty="0"/>
              <a:t>) by 06/30/2027</a:t>
            </a:r>
          </a:p>
          <a:p>
            <a:pPr algn="ctr"/>
            <a:r>
              <a:rPr lang="en-US" sz="1400" b="1" dirty="0">
                <a:solidFill>
                  <a:srgbClr val="00B050"/>
                </a:solidFill>
              </a:rPr>
              <a:t>*not subject to outside legal constraints</a:t>
            </a:r>
          </a:p>
          <a:p>
            <a:pPr algn="ctr"/>
            <a:r>
              <a:rPr lang="en-US" sz="1600" b="1" dirty="0"/>
              <a:t>A few last-minute adjustments were made in the 5/11/26 Budget Workshop</a:t>
            </a:r>
          </a:p>
        </p:txBody>
      </p:sp>
    </p:spTree>
    <p:extLst>
      <p:ext uri="{BB962C8B-B14F-4D97-AF65-F5344CB8AC3E}">
        <p14:creationId xmlns:p14="http://schemas.microsoft.com/office/powerpoint/2010/main" val="86535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2361-61E7-37A2-9CF6-21B7C938DD2C}"/>
              </a:ext>
            </a:extLst>
          </p:cNvPr>
          <p:cNvSpPr>
            <a:spLocks noGrp="1"/>
          </p:cNvSpPr>
          <p:nvPr>
            <p:ph type="title"/>
          </p:nvPr>
        </p:nvSpPr>
        <p:spPr>
          <a:xfrm>
            <a:off x="838200" y="915337"/>
            <a:ext cx="7467600" cy="1303867"/>
          </a:xfrm>
        </p:spPr>
        <p:txBody>
          <a:bodyPr>
            <a:normAutofit fontScale="90000"/>
          </a:bodyPr>
          <a:lstStyle/>
          <a:p>
            <a:r>
              <a:rPr lang="en-US" sz="3600" dirty="0"/>
              <a:t>26/27 PROPOSED CAPITAL BUDGET</a:t>
            </a:r>
            <a:br>
              <a:rPr lang="en-US" sz="3600" dirty="0"/>
            </a:br>
            <a:br>
              <a:rPr lang="en-US" sz="3600" dirty="0"/>
            </a:br>
            <a:r>
              <a:rPr lang="en-US" sz="2700" dirty="0">
                <a:latin typeface="ADLaM Display" panose="02010000000000000000" pitchFamily="2" charset="0"/>
                <a:ea typeface="ADLaM Display" panose="02010000000000000000" pitchFamily="2" charset="0"/>
                <a:cs typeface="ADLaM Display" panose="02010000000000000000" pitchFamily="2" charset="0"/>
              </a:rPr>
              <a:t>An ambitious list!</a:t>
            </a:r>
            <a:endParaRPr lang="en-US"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a:extLst>
              <a:ext uri="{FF2B5EF4-FFF2-40B4-BE49-F238E27FC236}">
                <a16:creationId xmlns:a16="http://schemas.microsoft.com/office/drawing/2014/main" id="{32D8D476-0806-A649-93C1-3268CCBC7F03}"/>
              </a:ext>
            </a:extLst>
          </p:cNvPr>
          <p:cNvSpPr>
            <a:spLocks noGrp="1"/>
          </p:cNvSpPr>
          <p:nvPr>
            <p:ph sz="half" idx="1"/>
          </p:nvPr>
        </p:nvSpPr>
        <p:spPr>
          <a:xfrm>
            <a:off x="1066800" y="2487168"/>
            <a:ext cx="3584448" cy="2923032"/>
          </a:xfrm>
        </p:spPr>
        <p:txBody>
          <a:bodyPr>
            <a:normAutofit/>
          </a:bodyPr>
          <a:lstStyle/>
          <a:p>
            <a:pPr marL="0" indent="0">
              <a:buNone/>
            </a:pPr>
            <a:r>
              <a:rPr lang="en-US" u="sng" dirty="0"/>
              <a:t>24 capital projects including</a:t>
            </a:r>
            <a:r>
              <a:rPr lang="en-US" dirty="0"/>
              <a:t>:</a:t>
            </a:r>
          </a:p>
          <a:p>
            <a:r>
              <a:rPr lang="en-US" dirty="0"/>
              <a:t>Belmont pipeline</a:t>
            </a:r>
          </a:p>
          <a:p>
            <a:r>
              <a:rPr lang="en-US" dirty="0"/>
              <a:t>Chromium 6 Pilot testing  &amp; Design</a:t>
            </a:r>
          </a:p>
          <a:p>
            <a:r>
              <a:rPr lang="en-US" dirty="0"/>
              <a:t>Numerous other infrastructure projects</a:t>
            </a:r>
          </a:p>
          <a:p>
            <a:endParaRPr lang="en-US" dirty="0"/>
          </a:p>
        </p:txBody>
      </p:sp>
      <p:sp>
        <p:nvSpPr>
          <p:cNvPr id="4" name="Content Placeholder 3">
            <a:extLst>
              <a:ext uri="{FF2B5EF4-FFF2-40B4-BE49-F238E27FC236}">
                <a16:creationId xmlns:a16="http://schemas.microsoft.com/office/drawing/2014/main" id="{1B73A020-D2A6-8AFA-E141-35A3E87C01AB}"/>
              </a:ext>
            </a:extLst>
          </p:cNvPr>
          <p:cNvSpPr>
            <a:spLocks noGrp="1"/>
          </p:cNvSpPr>
          <p:nvPr>
            <p:ph sz="half" idx="2"/>
          </p:nvPr>
        </p:nvSpPr>
        <p:spPr>
          <a:xfrm>
            <a:off x="4800600" y="2487168"/>
            <a:ext cx="3584448" cy="2923032"/>
          </a:xfrm>
        </p:spPr>
        <p:txBody>
          <a:bodyPr>
            <a:normAutofit/>
          </a:bodyPr>
          <a:lstStyle/>
          <a:p>
            <a:pPr marL="0" indent="0">
              <a:buNone/>
            </a:pPr>
            <a:r>
              <a:rPr lang="en-US" u="sng" dirty="0"/>
              <a:t>5 Plans &amp; Studies including</a:t>
            </a:r>
            <a:r>
              <a:rPr lang="en-US" dirty="0"/>
              <a:t>:</a:t>
            </a:r>
          </a:p>
          <a:p>
            <a:r>
              <a:rPr lang="en-US" dirty="0"/>
              <a:t>Emergency Response Plan / Risk &amp; Resilience</a:t>
            </a:r>
          </a:p>
          <a:p>
            <a:r>
              <a:rPr lang="en-US" dirty="0"/>
              <a:t>Water Master Plan/CIP</a:t>
            </a:r>
          </a:p>
          <a:p>
            <a:r>
              <a:rPr lang="en-US" dirty="0"/>
              <a:t>2 Rate Studies</a:t>
            </a:r>
          </a:p>
        </p:txBody>
      </p:sp>
      <p:sp>
        <p:nvSpPr>
          <p:cNvPr id="7" name="TextBox 6">
            <a:extLst>
              <a:ext uri="{FF2B5EF4-FFF2-40B4-BE49-F238E27FC236}">
                <a16:creationId xmlns:a16="http://schemas.microsoft.com/office/drawing/2014/main" id="{4039CB0D-3ABA-EC73-BCE4-C813CDAF4A74}"/>
              </a:ext>
            </a:extLst>
          </p:cNvPr>
          <p:cNvSpPr txBox="1"/>
          <p:nvPr/>
        </p:nvSpPr>
        <p:spPr>
          <a:xfrm>
            <a:off x="2859024" y="5562600"/>
            <a:ext cx="3657600" cy="523220"/>
          </a:xfrm>
          <a:prstGeom prst="rect">
            <a:avLst/>
          </a:prstGeom>
          <a:noFill/>
          <a:ln w="12700">
            <a:solidFill>
              <a:srgbClr val="FF0000"/>
            </a:solidFill>
          </a:ln>
        </p:spPr>
        <p:txBody>
          <a:bodyPr wrap="square" rtlCol="0">
            <a:spAutoFit/>
          </a:bodyPr>
          <a:lstStyle/>
          <a:p>
            <a:pPr algn="ctr"/>
            <a:r>
              <a:rPr lang="en-US" sz="2800" b="1" dirty="0"/>
              <a:t>$6.078 million</a:t>
            </a:r>
          </a:p>
        </p:txBody>
      </p:sp>
    </p:spTree>
    <p:extLst>
      <p:ext uri="{BB962C8B-B14F-4D97-AF65-F5344CB8AC3E}">
        <p14:creationId xmlns:p14="http://schemas.microsoft.com/office/powerpoint/2010/main" val="21977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DF5CA-909A-CD7F-A887-3C8C7250D3DE}"/>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0CF543AB-59FE-E3EF-7047-203E8F03D2F4}"/>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7611223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2798</TotalTime>
  <Words>592</Words>
  <Application>Microsoft Office PowerPoint</Application>
  <PresentationFormat>On-screen Show (4:3)</PresentationFormat>
  <Paragraphs>64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ADLaM Display</vt:lpstr>
      <vt:lpstr>Arial</vt:lpstr>
      <vt:lpstr>Calibri</vt:lpstr>
      <vt:lpstr>Garamond</vt:lpstr>
      <vt:lpstr>Organic</vt:lpstr>
      <vt:lpstr>BUDGET 101 OVERVIEW</vt:lpstr>
      <vt:lpstr> Two Budget Types</vt:lpstr>
      <vt:lpstr>Unrestricted Reserve Usage</vt:lpstr>
      <vt:lpstr>Budget Projections</vt:lpstr>
      <vt:lpstr>Review &amp; Approval Process</vt:lpstr>
      <vt:lpstr>Reporting &amp; Monitoring</vt:lpstr>
      <vt:lpstr>JBWD PROPOSED BUDGET</vt:lpstr>
      <vt:lpstr>26/27 PROPOSED CAPITAL BUDGET  An ambitious list!</vt:lpstr>
      <vt:lpstr>QUESTIONS?</vt:lpstr>
    </vt:vector>
  </TitlesOfParts>
  <Company>Joshua Basin Water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101</dc:title>
  <dc:creator>Anne Roman</dc:creator>
  <cp:lastModifiedBy>Anne Roman</cp:lastModifiedBy>
  <cp:revision>77</cp:revision>
  <cp:lastPrinted>2014-03-28T00:30:49Z</cp:lastPrinted>
  <dcterms:created xsi:type="dcterms:W3CDTF">2014-03-11T19:08:09Z</dcterms:created>
  <dcterms:modified xsi:type="dcterms:W3CDTF">2026-05-12T16:09:26Z</dcterms:modified>
</cp:coreProperties>
</file>