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6" r:id="rId10"/>
    <p:sldId id="263" r:id="rId1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74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23434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JBWD 09/16/26 Item 7D staff report and JBWD Financials at a Glance, quarter ending 06/30/26.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JBWD Financials at a Glance: cash balances as of 06/30/26; Item 7D staff report executive summary.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JBWD Financials at a Glance: cash flow, quarter ending 06/30/26.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JBWD Financials at a Glance: Operating Budget vs. Actual Costs, 06/30/26.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JBWD Financials at a Glance: Accounts Receivable aging as of 06/30/26 and Item 7D staff report.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JBWD Financials at a Glance: Investments, quarter ending 06/30/26; Item 7D staff report.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JBWD Financials at a Glance: Consumption and Development Charges, quarter ending 06/30/26.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JBWD 09/16/26 Item 7D staff report and Financials at a Glance, 06/30/26.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FY 2025/26 Preliminary Financial Results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83210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Fiscal year ended June 30, 2026 • Board Meeting September 16, 2026 • Agenda Item 7D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A8792"/>
                </a:solidFill>
              </a:rPr>
              <a:t>Joshua Basin Water District  |  Preliminary / Unaudited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09960" y="649224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7A8792"/>
                </a:solidFill>
              </a:rPr>
              <a:t>1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85800" y="1417320"/>
            <a:ext cx="4023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163A5F"/>
                </a:solidFill>
              </a:rPr>
              <a:t>YEAR-END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163A5F"/>
                </a:solidFill>
              </a:rPr>
              <a:t>SNAPSHOT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713232" y="2560320"/>
            <a:ext cx="3931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25313B"/>
                </a:solidFill>
              </a:rPr>
              <a:t>Strong liquidity and favorable operating results, with capital spending below anticipated levels.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5074920" y="1371600"/>
            <a:ext cx="2880360" cy="1600200"/>
          </a:xfrm>
          <a:prstGeom prst="roundRect">
            <a:avLst>
              <a:gd name="adj" fmla="val 3429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5074920" y="1371600"/>
            <a:ext cx="64008" cy="1600200"/>
          </a:xfrm>
          <a:prstGeom prst="rect">
            <a:avLst/>
          </a:prstGeom>
          <a:solidFill>
            <a:srgbClr val="5A8F63"/>
          </a:solidFill>
          <a:ln w="12700">
            <a:solidFill>
              <a:srgbClr val="5A8F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5276088" y="1536192"/>
            <a:ext cx="2514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TOTAL CASH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5276088" y="18745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$30.59M</a:t>
            </a:r>
            <a:endParaRPr lang="en-US" sz="2600" dirty="0"/>
          </a:p>
        </p:txBody>
      </p:sp>
      <p:sp>
        <p:nvSpPr>
          <p:cNvPr id="13" name="Text 11"/>
          <p:cNvSpPr/>
          <p:nvPr/>
        </p:nvSpPr>
        <p:spPr>
          <a:xfrm>
            <a:off x="5276088" y="2450592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+$5.56M vs. 6/30/25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183880" y="1371600"/>
            <a:ext cx="2880360" cy="1600200"/>
          </a:xfrm>
          <a:prstGeom prst="roundRect">
            <a:avLst>
              <a:gd name="adj" fmla="val 3429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8183880" y="1371600"/>
            <a:ext cx="64008" cy="160020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8385048" y="1536192"/>
            <a:ext cx="2514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TOTAL REVENUES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385048" y="18745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$13.93M</a:t>
            </a:r>
            <a:endParaRPr lang="en-US" sz="2600" dirty="0"/>
          </a:p>
        </p:txBody>
      </p:sp>
      <p:sp>
        <p:nvSpPr>
          <p:cNvPr id="18" name="Text 16"/>
          <p:cNvSpPr/>
          <p:nvPr/>
        </p:nvSpPr>
        <p:spPr>
          <a:xfrm>
            <a:off x="8385048" y="2450592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109% of revised budget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074920" y="3246120"/>
            <a:ext cx="2880360" cy="1600200"/>
          </a:xfrm>
          <a:prstGeom prst="roundRect">
            <a:avLst>
              <a:gd name="adj" fmla="val 3429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5074920" y="3246120"/>
            <a:ext cx="64008" cy="1600200"/>
          </a:xfrm>
          <a:prstGeom prst="rect">
            <a:avLst/>
          </a:prstGeom>
          <a:solidFill>
            <a:srgbClr val="4D8C8A"/>
          </a:solidFill>
          <a:ln w="12700">
            <a:solidFill>
              <a:srgbClr val="4D8C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5276088" y="3410712"/>
            <a:ext cx="2514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OPERATING EXPENSES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5276088" y="3749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$7.60M</a:t>
            </a:r>
            <a:endParaRPr lang="en-US" sz="2600" dirty="0"/>
          </a:p>
        </p:txBody>
      </p:sp>
      <p:sp>
        <p:nvSpPr>
          <p:cNvPr id="23" name="Text 21"/>
          <p:cNvSpPr/>
          <p:nvPr/>
        </p:nvSpPr>
        <p:spPr>
          <a:xfrm>
            <a:off x="5276088" y="4325112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82% of revised budget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8183880" y="3246120"/>
            <a:ext cx="2880360" cy="1600200"/>
          </a:xfrm>
          <a:prstGeom prst="roundRect">
            <a:avLst>
              <a:gd name="adj" fmla="val 3429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8183880" y="3246120"/>
            <a:ext cx="64008" cy="1600200"/>
          </a:xfrm>
          <a:prstGeom prst="rect">
            <a:avLst/>
          </a:prstGeom>
          <a:solidFill>
            <a:srgbClr val="C99A3D"/>
          </a:solidFill>
          <a:ln w="12700">
            <a:solidFill>
              <a:srgbClr val="C99A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8385048" y="3410712"/>
            <a:ext cx="2514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NET REVENUES </a:t>
            </a:r>
          </a:p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BEFORE CAPITAL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8385048" y="3749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$6.33M</a:t>
            </a:r>
            <a:endParaRPr lang="en-US" sz="2600" dirty="0"/>
          </a:p>
        </p:txBody>
      </p:sp>
      <p:sp>
        <p:nvSpPr>
          <p:cNvPr id="28" name="Text 26"/>
          <p:cNvSpPr/>
          <p:nvPr/>
        </p:nvSpPr>
        <p:spPr>
          <a:xfrm>
            <a:off x="8385048" y="4325112"/>
            <a:ext cx="2514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00" dirty="0"/>
              <a:t>Capital expenditures and reserve funding are reflected separately from the income statement.</a:t>
            </a:r>
          </a:p>
        </p:txBody>
      </p:sp>
      <p:sp>
        <p:nvSpPr>
          <p:cNvPr id="29" name="Text 27"/>
          <p:cNvSpPr/>
          <p:nvPr/>
        </p:nvSpPr>
        <p:spPr>
          <a:xfrm>
            <a:off x="713232" y="4160520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B35B5B"/>
                </a:solidFill>
              </a:rPr>
              <a:t>Key caution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713232" y="4498848"/>
            <a:ext cx="39319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FY 2026/27 anticipates significantly higher capital spending, so recent cash growth should not be assumed to continue at the same pace.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Cash &amp; investments reached $30.59 million at 06/30/26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83210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06/30/26 Quarter-end liquidity increased $1.73 million; rolling 12-month increase was $5.56 million.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A8792"/>
                </a:solidFill>
              </a:rPr>
              <a:t>Joshua Basin Water District  |  Preliminary / Unaudited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09960" y="649224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7A8792"/>
                </a:solidFill>
              </a:rPr>
              <a:t>2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68580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85800" y="1280160"/>
            <a:ext cx="64008" cy="150876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8696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UNRESTRICTED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696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$0.36M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8696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+65.9% vs prior year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16052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4160520" y="1280160"/>
            <a:ext cx="64008" cy="1508760"/>
          </a:xfrm>
          <a:prstGeom prst="rect">
            <a:avLst/>
          </a:prstGeom>
          <a:solidFill>
            <a:srgbClr val="C99A3D"/>
          </a:solidFill>
          <a:ln w="12700">
            <a:solidFill>
              <a:srgbClr val="C99A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36168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LEGALLY RESTRICTED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36168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$6.41M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436168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+10.2% vs prior year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63524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7635240" y="1280160"/>
            <a:ext cx="64008" cy="1508760"/>
          </a:xfrm>
          <a:prstGeom prst="rect">
            <a:avLst/>
          </a:prstGeom>
          <a:solidFill>
            <a:srgbClr val="5A8F63"/>
          </a:solidFill>
          <a:ln w="12700">
            <a:solidFill>
              <a:srgbClr val="5A8F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783640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BOARD DESIGNATED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83640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$23.82M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783640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+25.4% vs prior year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85800" y="315468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Cash balance trend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85800" y="363931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06/30/25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0" y="361188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2926080" y="3611880"/>
            <a:ext cx="5687171" cy="256032"/>
          </a:xfrm>
          <a:prstGeom prst="rect">
            <a:avLst/>
          </a:prstGeom>
          <a:solidFill>
            <a:srgbClr val="5D6872"/>
          </a:solidFill>
          <a:ln w="12700">
            <a:solidFill>
              <a:srgbClr val="5D687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10268712" y="356616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$25.0M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85800" y="429463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03/31/26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926080" y="426720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2926080" y="4267200"/>
            <a:ext cx="6557917" cy="256032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10268712" y="422148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$28.9M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85800" y="494995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06/30/26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926080" y="492252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2926080" y="4922520"/>
            <a:ext cx="6950072" cy="256032"/>
          </a:xfrm>
          <a:prstGeom prst="rect">
            <a:avLst/>
          </a:prstGeom>
          <a:solidFill>
            <a:srgbClr val="5A8F63"/>
          </a:solidFill>
          <a:ln w="12700">
            <a:solidFill>
              <a:srgbClr val="5A8F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10268712" y="487680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$30.6M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40080" y="5355405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Capital spending remained below anticipated levels during FY 2025/26, contributing to the cash increase.</a:t>
            </a:r>
            <a:endParaRPr lang="en-US" sz="1300" dirty="0"/>
          </a:p>
        </p:txBody>
      </p:sp>
      <p:sp>
        <p:nvSpPr>
          <p:cNvPr id="36" name="Rounded Rectangle 35"/>
          <p:cNvSpPr/>
          <p:nvPr/>
        </p:nvSpPr>
        <p:spPr>
          <a:xfrm>
            <a:off x="457200" y="5794317"/>
            <a:ext cx="10744200" cy="621792"/>
          </a:xfrm>
          <a:prstGeom prst="roundRect">
            <a:avLst/>
          </a:prstGeom>
          <a:solidFill>
            <a:srgbClr val="F6F8FA"/>
          </a:solidFill>
          <a:ln>
            <a:solidFill>
              <a:srgbClr val="D6E0E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64592" tIns="82296" rIns="164592" rtlCol="0" anchor="ctr"/>
          <a:lstStyle/>
          <a:p>
            <a:pPr algn="l"/>
            <a:r>
              <a:rPr sz="1600" b="1" dirty="0">
                <a:solidFill>
                  <a:srgbClr val="163A5F"/>
                </a:solidFill>
              </a:rPr>
              <a:t>Chromium-6 reminder: </a:t>
            </a:r>
            <a:r>
              <a:rPr sz="1600" dirty="0">
                <a:solidFill>
                  <a:srgbClr val="25313B"/>
                </a:solidFill>
              </a:rPr>
              <a:t>estimated project costs are approximately $20–$60 million, so current cash growth should be viewed in the context of significant upcoming capital needs.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Fourth-quarter cash flow 6/30/26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83210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Cash receipts exceeded cash uses by approximately $1.73 million.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A8792"/>
                </a:solidFill>
              </a:rPr>
              <a:t>Joshua Basin Water District  |  Preliminary / Unaudited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09960" y="649224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7A8792"/>
                </a:solidFill>
              </a:rPr>
              <a:t>3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85800" y="129844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MAJOR SOURCES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85800" y="181051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Water payments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926080" y="1783080"/>
            <a:ext cx="22402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Shape 8"/>
          <p:cNvSpPr/>
          <p:nvPr/>
        </p:nvSpPr>
        <p:spPr>
          <a:xfrm>
            <a:off x="2926080" y="1783080"/>
            <a:ext cx="2088391" cy="256032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5239512" y="173736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$2.24M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685800" y="2322576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Property tax &amp; assessments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2926080" y="2295144"/>
            <a:ext cx="22402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2926080" y="2295144"/>
            <a:ext cx="635800" cy="256032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5239512" y="2249424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$0.68M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685800" y="2834640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Investment &amp; misc.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2926080" y="2807208"/>
            <a:ext cx="22402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2926080" y="2807208"/>
            <a:ext cx="255384" cy="256032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5239512" y="2761488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$0.27M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85800" y="3346704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Development charges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2926080" y="3319272"/>
            <a:ext cx="22402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2926080" y="3319272"/>
            <a:ext cx="161707" cy="256032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5239512" y="3273552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$0.17M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685800" y="3858768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HDMC reimb. &amp; O/H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2926080" y="3831336"/>
            <a:ext cx="22402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2926080" y="3831336"/>
            <a:ext cx="69714" cy="256032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5239512" y="3785616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$0.07M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6400800" y="1298448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MAJOR USES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400800" y="181051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O&amp;M / payroll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8641080" y="1783080"/>
            <a:ext cx="169164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Shape 29"/>
          <p:cNvSpPr/>
          <p:nvPr/>
        </p:nvSpPr>
        <p:spPr>
          <a:xfrm>
            <a:off x="8641080" y="1783080"/>
            <a:ext cx="1534526" cy="256032"/>
          </a:xfrm>
          <a:prstGeom prst="rect">
            <a:avLst/>
          </a:prstGeom>
          <a:solidFill>
            <a:srgbClr val="4D8C8A"/>
          </a:solidFill>
          <a:ln w="12700">
            <a:solidFill>
              <a:srgbClr val="4D8C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10405872" y="173736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$1.63M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6400800" y="245059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Capital / inventory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8641080" y="2423160"/>
            <a:ext cx="169164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8641080" y="2423160"/>
            <a:ext cx="137455" cy="256032"/>
          </a:xfrm>
          <a:prstGeom prst="rect">
            <a:avLst/>
          </a:prstGeom>
          <a:solidFill>
            <a:srgbClr val="C99A3D"/>
          </a:solidFill>
          <a:ln w="12700">
            <a:solidFill>
              <a:srgbClr val="C99A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10405872" y="237744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$0.15M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6400800" y="3337560"/>
            <a:ext cx="466344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6400800" y="3337560"/>
            <a:ext cx="64008" cy="1508760"/>
          </a:xfrm>
          <a:prstGeom prst="rect">
            <a:avLst/>
          </a:prstGeom>
          <a:solidFill>
            <a:srgbClr val="5A8F63"/>
          </a:solidFill>
          <a:ln w="12700">
            <a:solidFill>
              <a:srgbClr val="5A8F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6601968" y="3502152"/>
            <a:ext cx="4297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NET QUARTERLY INCREASE</a:t>
            </a:r>
            <a:endParaRPr lang="en-US" sz="1000" dirty="0"/>
          </a:p>
        </p:txBody>
      </p:sp>
      <p:sp>
        <p:nvSpPr>
          <p:cNvPr id="40" name="Text 38"/>
          <p:cNvSpPr/>
          <p:nvPr/>
        </p:nvSpPr>
        <p:spPr>
          <a:xfrm>
            <a:off x="6601968" y="3840480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+$1.73M</a:t>
            </a:r>
            <a:endParaRPr lang="en-US" sz="2600" dirty="0"/>
          </a:p>
        </p:txBody>
      </p:sp>
      <p:sp>
        <p:nvSpPr>
          <p:cNvPr id="41" name="Text 39"/>
          <p:cNvSpPr/>
          <p:nvPr/>
        </p:nvSpPr>
        <p:spPr>
          <a:xfrm>
            <a:off x="6601968" y="4416552"/>
            <a:ext cx="4297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$3.51M sources less $1.78M uses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685800" y="5257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Water payments represented roughly 64% of major quarterly cash sources.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Revenues finished above budget; expenses below budget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83210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Year-to-date actuals compared with the revised FY 2025/26 operating budget.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A8792"/>
                </a:solidFill>
              </a:rPr>
              <a:t>Joshua Basin Water District  |  Preliminary / Unaudited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09960" y="649224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7A8792"/>
                </a:solidFill>
              </a:rPr>
              <a:t>4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68580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85800" y="1280160"/>
            <a:ext cx="64008" cy="1508760"/>
          </a:xfrm>
          <a:prstGeom prst="rect">
            <a:avLst/>
          </a:prstGeom>
          <a:solidFill>
            <a:srgbClr val="5A8F63"/>
          </a:solidFill>
          <a:ln w="12700">
            <a:solidFill>
              <a:srgbClr val="5A8F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8696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TOTAL REVENUES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696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$13.93M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8696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109.4% of $12.74M budget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16052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4160520" y="1280160"/>
            <a:ext cx="64008" cy="150876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36168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OPERATING REVENUES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36168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$9.41M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436168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102.1% of $9.22M budget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63524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7635240" y="1280160"/>
            <a:ext cx="64008" cy="1508760"/>
          </a:xfrm>
          <a:prstGeom prst="rect">
            <a:avLst/>
          </a:prstGeom>
          <a:solidFill>
            <a:srgbClr val="C99A3D"/>
          </a:solidFill>
          <a:ln w="12700">
            <a:solidFill>
              <a:srgbClr val="C99A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783640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NON-OPERATING REVENUES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83640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$4.52M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783640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128.6% of $3.51M budget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85800" y="324612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Operating expense performance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85800" y="373075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Revised budget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0" y="370332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2926080" y="3703320"/>
            <a:ext cx="6767999" cy="256032"/>
          </a:xfrm>
          <a:prstGeom prst="rect">
            <a:avLst/>
          </a:prstGeom>
          <a:solidFill>
            <a:srgbClr val="5D6872"/>
          </a:solidFill>
          <a:ln w="12700">
            <a:solidFill>
              <a:srgbClr val="5D687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10268712" y="365760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$9.31M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85800" y="446227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Actual YTD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926080" y="443484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2926080" y="4434840"/>
            <a:ext cx="5526572" cy="256032"/>
          </a:xfrm>
          <a:prstGeom prst="rect">
            <a:avLst/>
          </a:prstGeom>
          <a:solidFill>
            <a:srgbClr val="4D8C8A"/>
          </a:solidFill>
          <a:ln w="12700">
            <a:solidFill>
              <a:srgbClr val="4D8C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10268712" y="438912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$7.60M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85800" y="530352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313B"/>
                </a:solidFill>
              </a:rPr>
              <a:t>Result: $6.33 million of revenues over operating expenses before depreciation, capital costs and reserve funding.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Accounts receivable remains the primary financial concern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83210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Total receivables increased year over year, with $723,937 in the 120+ day category.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A8792"/>
                </a:solidFill>
              </a:rPr>
              <a:t>Joshua Basin Water District  |  Preliminary / Unaudited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09960" y="649224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7A8792"/>
                </a:solidFill>
              </a:rPr>
              <a:t>5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68580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85800" y="1280160"/>
            <a:ext cx="64008" cy="1508760"/>
          </a:xfrm>
          <a:prstGeom prst="rect">
            <a:avLst/>
          </a:prstGeom>
          <a:solidFill>
            <a:srgbClr val="B35B5B"/>
          </a:solidFill>
          <a:ln w="12700">
            <a:solidFill>
              <a:srgbClr val="B35B5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8696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TOTAL A/R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696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$1.63M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8696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vs. $1.44M at 6/30/25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16052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4160520" y="1280160"/>
            <a:ext cx="64008" cy="1508760"/>
          </a:xfrm>
          <a:prstGeom prst="rect">
            <a:avLst/>
          </a:prstGeom>
          <a:solidFill>
            <a:srgbClr val="B35B5B"/>
          </a:solidFill>
          <a:ln w="12700">
            <a:solidFill>
              <a:srgbClr val="B35B5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36168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120+ DAYS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36168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$723,937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436168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44% of total receivables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63524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7635240" y="1280160"/>
            <a:ext cx="64008" cy="1508760"/>
          </a:xfrm>
          <a:prstGeom prst="rect">
            <a:avLst/>
          </a:prstGeom>
          <a:solidFill>
            <a:srgbClr val="C99A3D"/>
          </a:solidFill>
          <a:ln w="12700">
            <a:solidFill>
              <a:srgbClr val="C99A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783640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DAYS SALES OUTSTANDING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83640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52.81 days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783640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Essentially stable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85800" y="3246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A/R aging at 6/30/26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85800" y="373075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Current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0" y="370332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2926080" y="3703320"/>
            <a:ext cx="5856303" cy="256032"/>
          </a:xfrm>
          <a:prstGeom prst="rect">
            <a:avLst/>
          </a:prstGeom>
          <a:solidFill>
            <a:srgbClr val="5A8F63"/>
          </a:solidFill>
          <a:ln w="12700">
            <a:solidFill>
              <a:srgbClr val="5A8F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10268712" y="365760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$604k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85800" y="416509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30–60 days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926080" y="413766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2926080" y="4137660"/>
            <a:ext cx="2663179" cy="256032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10268712" y="409194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$275k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85800" y="459943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90 days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926080" y="457200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2926080" y="4572000"/>
            <a:ext cx="250603" cy="256032"/>
          </a:xfrm>
          <a:prstGeom prst="rect">
            <a:avLst/>
          </a:prstGeom>
          <a:solidFill>
            <a:srgbClr val="C99A3D"/>
          </a:solidFill>
          <a:ln w="12700">
            <a:solidFill>
              <a:srgbClr val="C99A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10268712" y="452628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$26k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85800" y="503377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120+ days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2926080" y="500634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2869112" y="5006340"/>
            <a:ext cx="7016861" cy="256032"/>
          </a:xfrm>
          <a:prstGeom prst="rect">
            <a:avLst/>
          </a:prstGeom>
          <a:solidFill>
            <a:srgbClr val="B35B5B"/>
          </a:solidFill>
          <a:ln w="12700">
            <a:solidFill>
              <a:srgbClr val="B35B5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10268712" y="496062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$724k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687871" y="5484114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Year-end bad debt: $53,968.56. Lien-related balances: $150,928.25; Prior bad debt totals: $298,760.52.</a:t>
            </a:r>
            <a:endParaRPr lang="en-US" sz="1250" dirty="0"/>
          </a:p>
        </p:txBody>
      </p:sp>
      <p:sp>
        <p:nvSpPr>
          <p:cNvPr id="40" name="TextBox 39"/>
          <p:cNvSpPr txBox="1"/>
          <p:nvPr/>
        </p:nvSpPr>
        <p:spPr>
          <a:xfrm>
            <a:off x="2834640" y="2862292"/>
            <a:ext cx="8046720" cy="584775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sz="1600" b="1" dirty="0">
                <a:solidFill>
                  <a:srgbClr val="163A5F"/>
                </a:solidFill>
              </a:rPr>
              <a:t>Post-SB 998 era: </a:t>
            </a:r>
            <a:r>
              <a:rPr lang="en-US" sz="1600" dirty="0">
                <a:solidFill>
                  <a:srgbClr val="163A5F"/>
                </a:solidFill>
              </a:rPr>
              <a:t>L</a:t>
            </a:r>
            <a:r>
              <a:rPr sz="1600" dirty="0">
                <a:solidFill>
                  <a:srgbClr val="25313B"/>
                </a:solidFill>
              </a:rPr>
              <a:t>onger residential shutoff timelines can contribute to higher A/R balances by allowing delinquent amounts to accumulate longer before service discontinuation.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158D0A2-6B1A-C99A-9CB4-D88B0EFD66C8}"/>
              </a:ext>
            </a:extLst>
          </p:cNvPr>
          <p:cNvSpPr txBox="1"/>
          <p:nvPr/>
        </p:nvSpPr>
        <p:spPr>
          <a:xfrm>
            <a:off x="612648" y="5931912"/>
            <a:ext cx="10407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Average collection time remained relatively stable (collection velocity) despite higher billing volume.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Investment earnings remained a meaningful revenue source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83210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Quarterly investment earnings totaled $285,416; fiscal-year earnings were approximately $1.11 million.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A8792"/>
                </a:solidFill>
              </a:rPr>
              <a:t>Joshua Basin Water District  |  Preliminary / Unaudited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09960" y="649224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7A8792"/>
                </a:solidFill>
              </a:rPr>
              <a:t>6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685800" y="1325880"/>
            <a:ext cx="3246120" cy="1600200"/>
          </a:xfrm>
          <a:prstGeom prst="roundRect">
            <a:avLst>
              <a:gd name="adj" fmla="val 3429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85800" y="1325880"/>
            <a:ext cx="64008" cy="1600200"/>
          </a:xfrm>
          <a:prstGeom prst="rect">
            <a:avLst/>
          </a:prstGeom>
          <a:solidFill>
            <a:srgbClr val="5A8F63"/>
          </a:solidFill>
          <a:ln w="12700">
            <a:solidFill>
              <a:srgbClr val="5A8F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86968" y="149047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QUARTER EARNINGS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6968" y="182880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$285,416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86968" y="240487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LAIF + CAMP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160520" y="1325880"/>
            <a:ext cx="3246120" cy="1600200"/>
          </a:xfrm>
          <a:prstGeom prst="roundRect">
            <a:avLst>
              <a:gd name="adj" fmla="val 3429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4160520" y="1325880"/>
            <a:ext cx="64008" cy="160020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361688" y="149047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LAIF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361688" y="182880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$232,176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4361688" y="240487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Quarter earnings • 3.92%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635240" y="1325880"/>
            <a:ext cx="3246120" cy="1600200"/>
          </a:xfrm>
          <a:prstGeom prst="roundRect">
            <a:avLst>
              <a:gd name="adj" fmla="val 3429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7635240" y="1325880"/>
            <a:ext cx="64008" cy="1600200"/>
          </a:xfrm>
          <a:prstGeom prst="rect">
            <a:avLst/>
          </a:prstGeom>
          <a:solidFill>
            <a:srgbClr val="4D8C8A"/>
          </a:solidFill>
          <a:ln w="12700">
            <a:solidFill>
              <a:srgbClr val="4D8C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7836408" y="149047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CAMP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836408" y="182880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$53,240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7836408" y="240487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Quarter earnings • 3.78%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85800" y="342900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Investment balances at quarter end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85800" y="391363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LAIF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0" y="388620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2926080" y="3886200"/>
            <a:ext cx="6860967" cy="256032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10268712" y="384048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$24.54M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85800" y="455371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CAMP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926080" y="452628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2926080" y="4526280"/>
            <a:ext cx="1592106" cy="256032"/>
          </a:xfrm>
          <a:prstGeom prst="rect">
            <a:avLst/>
          </a:prstGeom>
          <a:solidFill>
            <a:srgbClr val="4D8C8A"/>
          </a:solidFill>
          <a:ln w="12700">
            <a:solidFill>
              <a:srgbClr val="4D8C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10268712" y="448056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$5.69M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85800" y="5349240"/>
            <a:ext cx="10241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5313B"/>
                </a:solidFill>
              </a:rPr>
              <a:t>Combined investment balance: $30.23 million.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Water Consumption was essentially flat year over year at 06/30/26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83210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Rolling 12-month consumption declined 0.23%, while development-related activity contributed additional revenue.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A8792"/>
                </a:solidFill>
              </a:rPr>
              <a:t>Joshua Basin Water District  |  Preliminary / Unaudited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09960" y="649224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7A8792"/>
                </a:solidFill>
              </a:rPr>
              <a:t>7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68580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6"/>
          <p:cNvSpPr/>
          <p:nvPr/>
        </p:nvSpPr>
        <p:spPr>
          <a:xfrm>
            <a:off x="685800" y="1280160"/>
            <a:ext cx="64008" cy="1508760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8696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FY 2025/26 CONSUMPTION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88696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504,996 units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88696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-0.23% vs. prior year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16052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4160520" y="1280160"/>
            <a:ext cx="64008" cy="1508760"/>
          </a:xfrm>
          <a:prstGeom prst="rect">
            <a:avLst/>
          </a:prstGeom>
          <a:solidFill>
            <a:srgbClr val="5A8F63"/>
          </a:solidFill>
          <a:ln w="12700">
            <a:solidFill>
              <a:srgbClr val="5A8F6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436168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TWO-YEAR CHANGE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36168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+9.38%</a:t>
            </a:r>
            <a:endParaRPr lang="en-US" sz="2600" dirty="0"/>
          </a:p>
        </p:txBody>
      </p:sp>
      <p:sp>
        <p:nvSpPr>
          <p:cNvPr id="16" name="Text 14"/>
          <p:cNvSpPr/>
          <p:nvPr/>
        </p:nvSpPr>
        <p:spPr>
          <a:xfrm>
            <a:off x="436168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vs. FY 2023/24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635240" y="1280160"/>
            <a:ext cx="3246120" cy="1508760"/>
          </a:xfrm>
          <a:prstGeom prst="roundRect">
            <a:avLst>
              <a:gd name="adj" fmla="val 3636"/>
            </a:avLst>
          </a:prstGeom>
          <a:solidFill>
            <a:srgbClr val="EDF3F7"/>
          </a:solidFill>
          <a:ln w="12700">
            <a:solidFill>
              <a:srgbClr val="D9E5E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Shape 16"/>
          <p:cNvSpPr/>
          <p:nvPr/>
        </p:nvSpPr>
        <p:spPr>
          <a:xfrm>
            <a:off x="7635240" y="1280160"/>
            <a:ext cx="64008" cy="1508760"/>
          </a:xfrm>
          <a:prstGeom prst="rect">
            <a:avLst/>
          </a:prstGeom>
          <a:solidFill>
            <a:srgbClr val="C99A3D"/>
          </a:solidFill>
          <a:ln w="12700">
            <a:solidFill>
              <a:srgbClr val="C99A3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7836408" y="1444752"/>
            <a:ext cx="2880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kern="0" spc="100" dirty="0">
                <a:solidFill>
                  <a:srgbClr val="5D6872"/>
                </a:solidFill>
              </a:rPr>
              <a:t>NEW CONNECTIONS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7836408" y="1783080"/>
            <a:ext cx="2880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</a:rPr>
              <a:t>18 YTD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7836408" y="2359152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$421,297 accrual-basis total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85800" y="324612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Rolling 12-month consumption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85800" y="373075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FY 2023/24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0" y="370332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2926080" y="3703320"/>
            <a:ext cx="6392795" cy="256032"/>
          </a:xfrm>
          <a:prstGeom prst="rect">
            <a:avLst/>
          </a:prstGeom>
          <a:solidFill>
            <a:srgbClr val="5D6872"/>
          </a:solidFill>
          <a:ln w="12700">
            <a:solidFill>
              <a:srgbClr val="5D687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/>
          <p:nvPr/>
        </p:nvSpPr>
        <p:spPr>
          <a:xfrm>
            <a:off x="10268712" y="365760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462k units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685800" y="424891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FY 2024/25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2926080" y="422148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2926080" y="4221480"/>
            <a:ext cx="7008346" cy="256032"/>
          </a:xfrm>
          <a:prstGeom prst="rect">
            <a:avLst/>
          </a:prstGeom>
          <a:solidFill>
            <a:srgbClr val="2F6F9F"/>
          </a:solidFill>
          <a:ln w="12700">
            <a:solidFill>
              <a:srgbClr val="2F6F9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10268712" y="417576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506k units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685800" y="4767072"/>
            <a:ext cx="2148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FY 2025/26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2926080" y="4739640"/>
            <a:ext cx="7269480" cy="256032"/>
          </a:xfrm>
          <a:prstGeom prst="rect">
            <a:avLst/>
          </a:prstGeom>
          <a:solidFill>
            <a:srgbClr val="E7EDF2"/>
          </a:solidFill>
          <a:ln w="12700">
            <a:solidFill>
              <a:srgbClr val="E7ED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2926080" y="4739640"/>
            <a:ext cx="6992492" cy="256032"/>
          </a:xfrm>
          <a:prstGeom prst="rect">
            <a:avLst/>
          </a:prstGeom>
          <a:solidFill>
            <a:srgbClr val="4D8C8A"/>
          </a:solidFill>
          <a:ln w="12700">
            <a:solidFill>
              <a:srgbClr val="4D8C8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10268712" y="4693920"/>
            <a:ext cx="6583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b="1" dirty="0">
                <a:solidFill>
                  <a:srgbClr val="163A5F"/>
                </a:solidFill>
              </a:rPr>
              <a:t>505k units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85800" y="544068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Quarter development charges totaled $173,236 on a cash basis; six total new connections were recorded as of 6/30/26 preliminary.</a:t>
            </a:r>
            <a:endParaRPr lang="en-US" sz="12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12064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57200" y="109728"/>
            <a:ext cx="11247120" cy="29260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1200">
                <a:solidFill>
                  <a:srgbClr val="FFFFFF"/>
                </a:solidFill>
                <a:latin typeface="Aptos"/>
              </a:defRPr>
            </a:pPr>
            <a:r>
              <a:t>Joshua Basin Water District  |  Preliminary / Unaudited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34340"/>
            <a:ext cx="1120140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2D2D2D"/>
                </a:solidFill>
                <a:latin typeface="Aptos Display"/>
              </a:defRPr>
            </a:pPr>
            <a:r>
              <a:rPr dirty="0"/>
              <a:t>Historical water sales data at FYE 06/30</a:t>
            </a:r>
          </a:p>
        </p:txBody>
      </p:sp>
      <p:sp>
        <p:nvSpPr>
          <p:cNvPr id="7" name="Rounded Rectangle 6"/>
          <p:cNvSpPr/>
          <p:nvPr/>
        </p:nvSpPr>
        <p:spPr>
          <a:xfrm rot="16200000">
            <a:off x="2585641" y="3182112"/>
            <a:ext cx="329184" cy="1335024"/>
          </a:xfrm>
          <a:prstGeom prst="round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800" b="1">
                <a:solidFill>
                  <a:srgbClr val="FFFFFF"/>
                </a:solidFill>
                <a:latin typeface="Aptos"/>
              </a:defRPr>
            </a:pPr>
            <a:r>
              <a:t>Conservation</a:t>
            </a:r>
            <a:br/>
            <a:r>
              <a:t>mandates begin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38560" y="6419088"/>
            <a:ext cx="3657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E6E6E"/>
                </a:solidFill>
                <a:latin typeface="Aptos"/>
              </a:defRPr>
            </a:pPr>
            <a:r>
              <a:t>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212A2B-1CAB-41B5-216E-5AEC9CB978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223" y="937260"/>
            <a:ext cx="8578734" cy="57213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256032"/>
            <a:ext cx="10972800" cy="457200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l"/>
            <a:r>
              <a:rPr sz="2600" b="1">
                <a:solidFill>
                  <a:srgbClr val="1D456D"/>
                </a:solidFill>
                <a:latin typeface="Aptos"/>
              </a:rPr>
              <a:t>Recent cash accumulation and future capital needs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3504" y="749808"/>
            <a:ext cx="10972800" cy="292608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l"/>
            <a:r>
              <a:rPr sz="1700" b="0">
                <a:solidFill>
                  <a:srgbClr val="5D6A78"/>
                </a:solidFill>
                <a:latin typeface="Aptos"/>
              </a:rPr>
              <a:t>Recent favorable results have increased financial capacity while significant capital needs remain ahead.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58368" y="1261872"/>
            <a:ext cx="10881360" cy="868680"/>
          </a:xfrm>
          <a:prstGeom prst="roundRect">
            <a:avLst/>
          </a:prstGeom>
          <a:solidFill>
            <a:srgbClr val="F0F4F7"/>
          </a:solidFill>
          <a:ln>
            <a:solidFill>
              <a:srgbClr val="E0EB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371600"/>
            <a:ext cx="2331720" cy="685800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l"/>
            <a:r>
              <a:rPr sz="1700" b="1">
                <a:solidFill>
                  <a:srgbClr val="1D456D"/>
                </a:solidFill>
                <a:latin typeface="Aptos"/>
              </a:rPr>
              <a:t>Recent financial results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46120" y="1353312"/>
            <a:ext cx="8001000" cy="704088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l"/>
            <a:r>
              <a:rPr sz="1600" b="0">
                <a:solidFill>
                  <a:srgbClr val="273444"/>
                </a:solidFill>
                <a:latin typeface="Aptos"/>
              </a:rPr>
              <a:t>Over the past several years, the District has accumulated more cash than anticipated. A significant part of that result has come from spending below budget, including capital projects and other expenditures delayed by operational constraints.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331720"/>
            <a:ext cx="10881360" cy="868680"/>
          </a:xfrm>
          <a:prstGeom prst="roundRect">
            <a:avLst/>
          </a:prstGeom>
          <a:solidFill>
            <a:srgbClr val="F0F4F7"/>
          </a:solidFill>
          <a:ln>
            <a:solidFill>
              <a:srgbClr val="E0EB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441448"/>
            <a:ext cx="2331720" cy="685800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l"/>
            <a:r>
              <a:rPr sz="1700" b="1">
                <a:solidFill>
                  <a:srgbClr val="1D456D"/>
                </a:solidFill>
                <a:latin typeface="Aptos"/>
              </a:rPr>
              <a:t>What favorable variances represent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46120" y="2423160"/>
            <a:ext cx="8001000" cy="704088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l"/>
            <a:r>
              <a:rPr sz="1600" b="0">
                <a:solidFill>
                  <a:srgbClr val="273444"/>
                </a:solidFill>
                <a:latin typeface="Aptos"/>
              </a:rPr>
              <a:t>Those favorable variances should not be interpreted as evidence that the underlying needs went away. In many cases, the spending has simply moved into future years.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401568"/>
            <a:ext cx="10881360" cy="987552"/>
          </a:xfrm>
          <a:prstGeom prst="roundRect">
            <a:avLst/>
          </a:prstGeom>
          <a:solidFill>
            <a:srgbClr val="F0F4F7"/>
          </a:solidFill>
          <a:ln>
            <a:solidFill>
              <a:srgbClr val="E0EB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3511296"/>
            <a:ext cx="2331720" cy="804672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l"/>
            <a:r>
              <a:rPr sz="1700" b="1">
                <a:solidFill>
                  <a:srgbClr val="1D456D"/>
                </a:solidFill>
                <a:latin typeface="Aptos"/>
              </a:rPr>
              <a:t>Preparing for the capital cycle ahead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46120" y="3493008"/>
            <a:ext cx="8001000" cy="822960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l"/>
            <a:r>
              <a:rPr sz="1600" b="0">
                <a:solidFill>
                  <a:srgbClr val="273444"/>
                </a:solidFill>
                <a:latin typeface="Aptos"/>
              </a:rPr>
              <a:t>The timing has nevertheless put the District in a stronger position as it approaches a major capital cycle. Accumulated cash can help fund upcoming projects, reduce borrowing, support debt-service requirements, and lessen future pressure on rates.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10881360" cy="868680"/>
          </a:xfrm>
          <a:prstGeom prst="roundRect">
            <a:avLst/>
          </a:prstGeom>
          <a:solidFill>
            <a:srgbClr val="F0F4F7"/>
          </a:solidFill>
          <a:ln>
            <a:solidFill>
              <a:srgbClr val="E0EB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4727448"/>
            <a:ext cx="2331720" cy="685800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l"/>
            <a:r>
              <a:rPr sz="1700" b="1">
                <a:solidFill>
                  <a:srgbClr val="1D456D"/>
                </a:solidFill>
                <a:latin typeface="Aptos"/>
              </a:rPr>
              <a:t>Future rate considerations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246120" y="4709159"/>
            <a:ext cx="8001000" cy="704088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l"/>
            <a:r>
              <a:rPr sz="1600" b="0">
                <a:solidFill>
                  <a:srgbClr val="273444"/>
                </a:solidFill>
                <a:latin typeface="Aptos"/>
              </a:rPr>
              <a:t>Future rate decisions should be evaluated through an updated multi-year financial forecast that considers operating needs, capital requirements, reserves, and financing — rather than the cash balance alone.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58368" y="5760720"/>
            <a:ext cx="10881360" cy="658368"/>
          </a:xfrm>
          <a:prstGeom prst="roundRect">
            <a:avLst/>
          </a:prstGeom>
          <a:solidFill>
            <a:srgbClr val="E0EBF4"/>
          </a:solidFill>
          <a:ln>
            <a:solidFill>
              <a:srgbClr val="E0EBF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5870448"/>
            <a:ext cx="10469880" cy="384048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ctr"/>
            <a:r>
              <a:rPr sz="1800" b="1" dirty="0">
                <a:solidFill>
                  <a:srgbClr val="1D456D"/>
                </a:solidFill>
                <a:latin typeface="Aptos"/>
              </a:rPr>
              <a:t>Key message: Cash accumulated earlier than expected; significant capital spending remains ahead.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94360" y="384048"/>
            <a:ext cx="10972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3A5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Board takeaways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12648" y="832104"/>
            <a:ext cx="10789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D6872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Preliminary / unaudited year-end results support a strong financial position while highlighting areas to watch.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594360" y="6510528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7A8792"/>
                </a:solidFill>
              </a:rPr>
              <a:t>Joshua Basin Water District  |  Preliminary / Unaudited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11109960" y="6492240"/>
            <a:ext cx="457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7A8792"/>
                </a:solidFill>
              </a:rPr>
              <a:t>8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731520" y="1325880"/>
            <a:ext cx="502920" cy="502920"/>
          </a:xfrm>
          <a:prstGeom prst="ellipse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731520" y="139903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463040" y="130759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Liquidity is strong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72000" y="1307592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$30.59M cash and investments; +$5.56M year over year.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731520" y="2171700"/>
            <a:ext cx="502920" cy="502920"/>
          </a:xfrm>
          <a:prstGeom prst="ellipse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/>
          <p:nvPr/>
        </p:nvSpPr>
        <p:spPr>
          <a:xfrm>
            <a:off x="731520" y="224485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463040" y="215341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Operating results were favorable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4572000" y="2153412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Revenues above revised budget and expenses below budget.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731520" y="3314700"/>
            <a:ext cx="502920" cy="502920"/>
          </a:xfrm>
          <a:prstGeom prst="ellipse">
            <a:avLst/>
          </a:prstGeom>
          <a:solidFill>
            <a:srgbClr val="163A5F"/>
          </a:solidFill>
          <a:ln w="12700">
            <a:solidFill>
              <a:srgbClr val="163A5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731520" y="3387852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463040" y="329641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Capital timing matters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572000" y="3296412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25313B"/>
                </a:solidFill>
              </a:rPr>
              <a:t>Lower FY 2025/26 capital spending boosted cash; FY 2026/27 anticipates higher capital activity. Major Chromium 6 costs are forthcoming.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731520" y="4208526"/>
            <a:ext cx="502920" cy="502920"/>
          </a:xfrm>
          <a:prstGeom prst="ellipse">
            <a:avLst/>
          </a:prstGeom>
          <a:solidFill>
            <a:srgbClr val="B35B5B"/>
          </a:solidFill>
          <a:ln w="12700">
            <a:solidFill>
              <a:srgbClr val="B35B5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785553" y="4329268"/>
            <a:ext cx="502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1409007" y="430682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3A5F"/>
                </a:solidFill>
              </a:rPr>
              <a:t>Receivables require continued attention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4572000" y="4227230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1600" dirty="0">
                <a:solidFill>
                  <a:srgbClr val="25313B"/>
                </a:solidFill>
              </a:rPr>
              <a:t>$1.63M total A/R, including $724k aged 120+ days. Post-SB 998 shutoff timelines contribute to longer collection cycles.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889462" y="5223094"/>
            <a:ext cx="10174778" cy="1040546"/>
          </a:xfrm>
          <a:prstGeom prst="roundRect">
            <a:avLst/>
          </a:prstGeom>
          <a:solidFill>
            <a:srgbClr val="EDF3F7"/>
          </a:solidFill>
          <a:ln w="12700">
            <a:solidFill>
              <a:srgbClr val="D7E0E7"/>
            </a:solidFill>
            <a:prstDash val="solid"/>
          </a:ln>
        </p:spPr>
        <p:txBody>
          <a:bodyPr/>
          <a:lstStyle/>
          <a:p>
            <a:pPr algn="ctr"/>
            <a:r>
              <a:rPr lang="en-US" dirty="0"/>
              <a:t>Audited Financial Statements should be coming to the Board in November.</a:t>
            </a:r>
            <a:endParaRPr dirty="0"/>
          </a:p>
        </p:txBody>
      </p:sp>
      <p:sp>
        <p:nvSpPr>
          <p:cNvPr id="24" name="Text 22"/>
          <p:cNvSpPr/>
          <p:nvPr/>
        </p:nvSpPr>
        <p:spPr>
          <a:xfrm>
            <a:off x="960120" y="592531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3A5F"/>
                </a:solidFill>
              </a:rPr>
              <a:t>Recommended action: Review and approve the preliminary / unaudited financial report.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1259</Words>
  <Application>Microsoft Office PowerPoint</Application>
  <PresentationFormat>Widescreen</PresentationFormat>
  <Paragraphs>201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Joshua Basin Water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2025/26 Preliminary Financial Results</dc:title>
  <dc:subject>JBWD Preliminary Financials</dc:subject>
  <dc:creator>OpenAI</dc:creator>
  <cp:lastModifiedBy>Anne Roman</cp:lastModifiedBy>
  <cp:revision>10</cp:revision>
  <dcterms:created xsi:type="dcterms:W3CDTF">2026-09-14T20:10:52Z</dcterms:created>
  <dcterms:modified xsi:type="dcterms:W3CDTF">2026-09-15T04:52:46Z</dcterms:modified>
</cp:coreProperties>
</file>