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4" r:id="rId4"/>
    <p:sldId id="260" r:id="rId5"/>
    <p:sldId id="275" r:id="rId6"/>
    <p:sldId id="261" r:id="rId7"/>
    <p:sldId id="262" r:id="rId8"/>
    <p:sldId id="259" r:id="rId9"/>
    <p:sldId id="263" r:id="rId10"/>
    <p:sldId id="264" r:id="rId11"/>
    <p:sldId id="265" r:id="rId12"/>
    <p:sldId id="268" r:id="rId13"/>
    <p:sldId id="266" r:id="rId14"/>
    <p:sldId id="267" r:id="rId15"/>
    <p:sldId id="269" r:id="rId16"/>
    <p:sldId id="270" r:id="rId17"/>
    <p:sldId id="271" r:id="rId18"/>
    <p:sldId id="258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4282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D0E28-8332-F2B3-8E7C-5F7F183D6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210BBD-9124-D3E8-B085-CD47F3ABC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60608F-EA46-1D30-686E-1798EB7A19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2AA43-E16D-0CE8-D841-C494D6424A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31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8DE22-F208-3F4C-A725-A171023EF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C512AD-0C4D-A335-8223-DA7A3C2E89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8C4058-4F11-268C-045A-A79771357F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69CFB7-CD1C-2C09-9E17-BE4888EBF8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491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[object Object],[object Object]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503202"/>
            <a:ext cx="3108960" cy="95955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7240" y="1828800"/>
            <a:ext cx="6812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34A70"/>
                </a:solidFill>
              </a:rPr>
              <a:t>County Initiative: Joshua Tree Septic-to-Sewer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804672" y="260604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4E7595"/>
                </a:solidFill>
              </a:rPr>
              <a:t>Informational Special Meeting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804672" y="312724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5D6871"/>
                </a:solidFill>
              </a:rPr>
              <a:t>September 28, 2026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7955280" y="2240280"/>
            <a:ext cx="3383280" cy="2057400"/>
          </a:xfrm>
          <a:prstGeom prst="roundRect">
            <a:avLst/>
          </a:prstGeom>
          <a:solidFill>
            <a:srgbClr val="EAF0F4"/>
          </a:solidFill>
          <a:ln w="12700">
            <a:solidFill>
              <a:srgbClr val="D4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75320" y="254203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34A70"/>
                </a:solidFill>
              </a:rPr>
              <a:t>Purpose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275320" y="3017520"/>
            <a:ext cx="2697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Receive information, review the County request and draft resolutions, identify remaining questions, and provide direction to staff.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1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Background	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86740" y="1499616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66928" y="1762300"/>
            <a:ext cx="10954512" cy="3374966"/>
          </a:xfrm>
          <a:prstGeom prst="roundRect">
            <a:avLst>
              <a:gd name="adj" fmla="val 1739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pPr>
              <a:lnSpc>
                <a:spcPct val="107000"/>
              </a:lnSpc>
              <a:spcAft>
                <a:spcPts val="400"/>
              </a:spcAft>
            </a:pPr>
            <a:endParaRPr lang="en-US" dirty="0"/>
          </a:p>
          <a:p>
            <a:pPr>
              <a:lnSpc>
                <a:spcPct val="107000"/>
              </a:lnSpc>
              <a:spcAft>
                <a:spcPts val="400"/>
              </a:spcAft>
            </a:pPr>
            <a:r>
              <a:rPr lang="en-US" dirty="0"/>
              <a:t>On August 20, 2026, San Bernardino County Supervisor Dawn Rowe requested that the JBWD Board adopt a formal resolution stating whether the District supports or opposes continued County planning and feasibility work for a Joshua Tree septic-to-sewer initiative. The County characterized the requested decision as a threshold question concerning continuation of planning work, rather than approval of construction, a final service area, treatment alternative, funding mechanism, governance structure, future operator, or mandatory connection requirement.</a:t>
            </a:r>
          </a:p>
          <a:p>
            <a:pPr>
              <a:lnSpc>
                <a:spcPct val="107000"/>
              </a:lnSpc>
              <a:spcAft>
                <a:spcPts val="400"/>
              </a:spcAft>
            </a:pPr>
            <a:endParaRPr lang="en-US" dirty="0"/>
          </a:p>
          <a:p>
            <a:pPr>
              <a:lnSpc>
                <a:spcPct val="107000"/>
              </a:lnSpc>
              <a:spcAft>
                <a:spcPts val="400"/>
              </a:spcAft>
            </a:pPr>
            <a:r>
              <a:rPr lang="en-US" dirty="0"/>
              <a:t>President Doolittle subsequently requested a Special Board Meeting to develop a more complete factual record before the Board considers the County's requested resolution. </a:t>
            </a:r>
          </a:p>
        </p:txBody>
      </p:sp>
      <p:sp>
        <p:nvSpPr>
          <p:cNvPr id="11" name="Text 8"/>
          <p:cNvSpPr/>
          <p:nvPr/>
        </p:nvSpPr>
        <p:spPr>
          <a:xfrm>
            <a:off x="886967" y="2807208"/>
            <a:ext cx="10011017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92260-DAD9-F488-7C43-2E4C5F564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>
            <a:extLst>
              <a:ext uri="{FF2B5EF4-FFF2-40B4-BE49-F238E27FC236}">
                <a16:creationId xmlns:a16="http://schemas.microsoft.com/office/drawing/2014/main" id="{5AE23065-F231-1D43-6A08-6391A7304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21732966-B7E0-86A6-BB66-6F895855A5F9}"/>
              </a:ext>
            </a:extLst>
          </p:cNvPr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What is the County asking JBWD to decide?</a:t>
            </a:r>
            <a:endParaRPr lang="en-US" sz="26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C7DBCDA-62B8-4BEA-3436-25CDB3203768}"/>
              </a:ext>
            </a:extLst>
          </p:cNvPr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A decision about whether County planning and feasibility work should continue — not project approval.</a:t>
            </a:r>
            <a:endParaRPr lang="en-US" sz="160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7C88C19C-038B-461E-06C1-33935B8FE92D}"/>
              </a:ext>
            </a:extLst>
          </p:cNvPr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CF4790F9-D439-A43D-FF3C-1EA7593D86CB}"/>
              </a:ext>
            </a:extLst>
          </p:cNvPr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4BA70FDD-E6CA-5325-699B-06A507EFFCAE}"/>
              </a:ext>
            </a:extLst>
          </p:cNvPr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28F4F064-6F75-8142-20F8-F32D69670409}"/>
              </a:ext>
            </a:extLst>
          </p:cNvPr>
          <p:cNvSpPr/>
          <p:nvPr/>
        </p:nvSpPr>
        <p:spPr>
          <a:xfrm>
            <a:off x="685800" y="2240280"/>
            <a:ext cx="3703320" cy="3154680"/>
          </a:xfrm>
          <a:prstGeom prst="roundRect">
            <a:avLst>
              <a:gd name="adj" fmla="val 1739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314BC938-DDF0-36E5-826F-A6E7890E92EA}"/>
              </a:ext>
            </a:extLst>
          </p:cNvPr>
          <p:cNvSpPr/>
          <p:nvPr/>
        </p:nvSpPr>
        <p:spPr>
          <a:xfrm>
            <a:off x="685800" y="2240280"/>
            <a:ext cx="73152" cy="3154680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DF686EA3-70ED-5DA0-11CE-6AA80AEF3423}"/>
              </a:ext>
            </a:extLst>
          </p:cNvPr>
          <p:cNvSpPr/>
          <p:nvPr/>
        </p:nvSpPr>
        <p:spPr>
          <a:xfrm>
            <a:off x="886968" y="2404872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Requested decision</a:t>
            </a:r>
            <a:endParaRPr lang="en-US" sz="16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C4975107-2DFD-CA2A-A395-0D17FD2B9C68}"/>
              </a:ext>
            </a:extLst>
          </p:cNvPr>
          <p:cNvSpPr/>
          <p:nvPr/>
        </p:nvSpPr>
        <p:spPr>
          <a:xfrm>
            <a:off x="886968" y="2807208"/>
            <a:ext cx="3337560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State whether JBWD supports or opposes the County continuing planning and feasibility work for a potential Joshua Tree septic-to-sewer project.</a:t>
            </a:r>
            <a:endParaRPr lang="en-US" sz="16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6E1EBD30-E287-EAC4-099B-989F9642D115}"/>
              </a:ext>
            </a:extLst>
          </p:cNvPr>
          <p:cNvSpPr/>
          <p:nvPr/>
        </p:nvSpPr>
        <p:spPr>
          <a:xfrm>
            <a:off x="4526280" y="2240280"/>
            <a:ext cx="6903720" cy="3154680"/>
          </a:xfrm>
          <a:prstGeom prst="roundRect">
            <a:avLst>
              <a:gd name="adj" fmla="val 1739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817D25CF-4507-CE42-DB41-0F3ABA3C01A9}"/>
              </a:ext>
            </a:extLst>
          </p:cNvPr>
          <p:cNvSpPr/>
          <p:nvPr/>
        </p:nvSpPr>
        <p:spPr>
          <a:xfrm>
            <a:off x="4526280" y="2240280"/>
            <a:ext cx="73152" cy="3154680"/>
          </a:xfrm>
          <a:prstGeom prst="rect">
            <a:avLst/>
          </a:prstGeom>
          <a:solidFill>
            <a:srgbClr val="B89A55"/>
          </a:solidFill>
          <a:ln w="12700">
            <a:solidFill>
              <a:srgbClr val="B8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043A25A5-67A1-43A8-DB41-FF30811DE497}"/>
              </a:ext>
            </a:extLst>
          </p:cNvPr>
          <p:cNvSpPr/>
          <p:nvPr/>
        </p:nvSpPr>
        <p:spPr>
          <a:xfrm>
            <a:off x="4727448" y="2404872"/>
            <a:ext cx="6537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This decision would not establish</a:t>
            </a:r>
            <a:endParaRPr lang="en-US" sz="16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36580C71-185D-3907-8574-25FC0B96EDBF}"/>
              </a:ext>
            </a:extLst>
          </p:cNvPr>
          <p:cNvSpPr/>
          <p:nvPr/>
        </p:nvSpPr>
        <p:spPr>
          <a:xfrm>
            <a:off x="4727448" y="2807208"/>
            <a:ext cx="6537960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• Construction approval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• Final project/service area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• Treatment approach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• Funding method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• Governance structure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• System operator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• Future connection requirements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18505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Guest presenter: Brian Hammer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A broader look at nitrate conditions across JBWD production wells.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5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77240" y="2240280"/>
            <a:ext cx="3657600" cy="3063240"/>
          </a:xfrm>
          <a:prstGeom prst="roundRect">
            <a:avLst>
              <a:gd name="adj" fmla="val 1791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777240" y="2240280"/>
            <a:ext cx="73152" cy="3063240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78408" y="2404872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234A70"/>
                </a:solidFill>
              </a:rPr>
              <a:t>Brian Hammer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978408" y="2807208"/>
            <a:ext cx="3291840" cy="2350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Principal Data Analyst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Hammer Analytix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Presentation: “An Exploration of Nitrate Levels in Joshua Basin Water District Production Wells.”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709160" y="2240280"/>
            <a:ext cx="6446520" cy="3063240"/>
          </a:xfrm>
          <a:prstGeom prst="roundRect">
            <a:avLst>
              <a:gd name="adj" fmla="val 1791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709160" y="2240280"/>
            <a:ext cx="73152" cy="3063240"/>
          </a:xfrm>
          <a:prstGeom prst="rect">
            <a:avLst/>
          </a:prstGeom>
          <a:solidFill>
            <a:srgbClr val="567866"/>
          </a:solidFill>
          <a:ln w="12700">
            <a:solidFill>
              <a:srgbClr val="5678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910328" y="2404872"/>
            <a:ext cx="6080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How this fits today’s discussion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910328" y="2807208"/>
            <a:ext cx="6080760" cy="2350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The presentation provides a broader review of nitrate conditions in District production wells and context for the Board’s groundwater-quality discussion. It should be considered separately from Operations observations regarding Well 10 and from the historical 2006 USGS findings.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1BA4D-52D1-3258-A737-886A93128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>
            <a:extLst>
              <a:ext uri="{FF2B5EF4-FFF2-40B4-BE49-F238E27FC236}">
                <a16:creationId xmlns:a16="http://schemas.microsoft.com/office/drawing/2014/main" id="{46972FA0-76D3-81EE-C214-F583C9BCC2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A14B2EC9-476E-6406-0596-CADA9971A093}"/>
              </a:ext>
            </a:extLst>
          </p:cNvPr>
          <p:cNvSpPr/>
          <p:nvPr/>
        </p:nvSpPr>
        <p:spPr>
          <a:xfrm>
            <a:off x="566928" y="121656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JBWD Nitrate Data</a:t>
            </a:r>
            <a:endParaRPr lang="en-US" sz="26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91E7DA77-5DCF-C31C-1199-BB686AA1ACD1}"/>
              </a:ext>
            </a:extLst>
          </p:cNvPr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D26D468C-A6A7-4E7B-A435-A02B01EBCC6A}"/>
              </a:ext>
            </a:extLst>
          </p:cNvPr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022CDA40-6EAA-B9B8-EB2F-8A4FC621E079}"/>
              </a:ext>
            </a:extLst>
          </p:cNvPr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D7B40726-739A-1C6D-B761-48636A750955}"/>
              </a:ext>
            </a:extLst>
          </p:cNvPr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6</a:t>
            </a:r>
            <a:endParaRPr lang="en-US" sz="16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D87342E1-C54E-6CB1-8DC3-D3114105DA28}"/>
              </a:ext>
            </a:extLst>
          </p:cNvPr>
          <p:cNvSpPr/>
          <p:nvPr/>
        </p:nvSpPr>
        <p:spPr>
          <a:xfrm>
            <a:off x="685800" y="2176272"/>
            <a:ext cx="5316818" cy="3246120"/>
          </a:xfrm>
          <a:prstGeom prst="roundRect">
            <a:avLst>
              <a:gd name="adj" fmla="val 1690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24AE9FFF-979C-C51F-C7A8-3F4C6EA45C7F}"/>
              </a:ext>
            </a:extLst>
          </p:cNvPr>
          <p:cNvSpPr/>
          <p:nvPr/>
        </p:nvSpPr>
        <p:spPr>
          <a:xfrm>
            <a:off x="685800" y="2176272"/>
            <a:ext cx="73152" cy="3246120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D2C5432A-069C-3C42-239E-7B02982662D6}"/>
              </a:ext>
            </a:extLst>
          </p:cNvPr>
          <p:cNvSpPr/>
          <p:nvPr/>
        </p:nvSpPr>
        <p:spPr>
          <a:xfrm>
            <a:off x="886968" y="2340864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Looking toward the Future</a:t>
            </a:r>
            <a:endParaRPr lang="en-US" sz="16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8A6FD718-CE88-87B3-16C2-0EBADA189109}"/>
              </a:ext>
            </a:extLst>
          </p:cNvPr>
          <p:cNvSpPr/>
          <p:nvPr/>
        </p:nvSpPr>
        <p:spPr>
          <a:xfrm>
            <a:off x="886967" y="2743200"/>
            <a:ext cx="4817227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00" dirty="0"/>
              <a:t>JBWD does not currently have a nitrate MCL exceedance in its drinking-water supply. Current nitrate concentrations are substantially below the drinking-water standard. However, JBWD has long recognized septic systems as a potential source of groundwater nitrate contamination, particularly in more densely developed areas, and several District wells have been identified as susceptible to septic-system impacts.</a:t>
            </a: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B48E8332-B51A-01EA-CAEA-CB8E41350A69}"/>
              </a:ext>
            </a:extLst>
          </p:cNvPr>
          <p:cNvSpPr/>
          <p:nvPr/>
        </p:nvSpPr>
        <p:spPr>
          <a:xfrm>
            <a:off x="6209606" y="2176272"/>
            <a:ext cx="5375841" cy="3246120"/>
          </a:xfrm>
          <a:prstGeom prst="roundRect">
            <a:avLst>
              <a:gd name="adj" fmla="val 1690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133CFD40-AA82-4D7F-ABA3-EFADF4629446}"/>
              </a:ext>
            </a:extLst>
          </p:cNvPr>
          <p:cNvSpPr/>
          <p:nvPr/>
        </p:nvSpPr>
        <p:spPr>
          <a:xfrm flipH="1">
            <a:off x="6187994" y="2176272"/>
            <a:ext cx="73150" cy="3246120"/>
          </a:xfrm>
          <a:prstGeom prst="rect">
            <a:avLst/>
          </a:prstGeom>
          <a:solidFill>
            <a:srgbClr val="B89A55"/>
          </a:solidFill>
          <a:ln w="12700">
            <a:solidFill>
              <a:srgbClr val="B8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489A6661-7948-FA5E-B208-2C6140DC2B41}"/>
              </a:ext>
            </a:extLst>
          </p:cNvPr>
          <p:cNvSpPr/>
          <p:nvPr/>
        </p:nvSpPr>
        <p:spPr>
          <a:xfrm>
            <a:off x="4425696" y="2340864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6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A00D3967-7F62-0465-14E1-6CEB6CEE1FD8}"/>
              </a:ext>
            </a:extLst>
          </p:cNvPr>
          <p:cNvSpPr/>
          <p:nvPr/>
        </p:nvSpPr>
        <p:spPr>
          <a:xfrm>
            <a:off x="6519672" y="2775204"/>
            <a:ext cx="5138928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Wells 10 and 14</a:t>
            </a:r>
            <a:r>
              <a:rPr lang="en-US" sz="1600" dirty="0"/>
              <a:t> were determined to be most vulnerable to </a:t>
            </a:r>
            <a:r>
              <a:rPr lang="en-US" sz="1600" b="1" dirty="0"/>
              <a:t>high-density residential septic systems</a:t>
            </a:r>
            <a:r>
              <a:rPr lang="en-US" sz="1600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Well 15</a:t>
            </a:r>
            <a:r>
              <a:rPr lang="en-US" sz="1600" dirty="0"/>
              <a:t> was determined to be most vulnerable to </a:t>
            </a:r>
            <a:r>
              <a:rPr lang="en-US" sz="1600" b="1" dirty="0"/>
              <a:t>low-density septic systems</a:t>
            </a:r>
            <a:r>
              <a:rPr lang="en-US" sz="1600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Well 16</a:t>
            </a:r>
            <a:r>
              <a:rPr lang="en-US" sz="1600" dirty="0"/>
              <a:t> was determined to be vulnerable to </a:t>
            </a:r>
            <a:r>
              <a:rPr lang="en-US" sz="1600" b="1" dirty="0"/>
              <a:t>high- and low-density septic systems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3E4439ED-FC08-7C59-B97D-7501E4976C13}"/>
              </a:ext>
            </a:extLst>
          </p:cNvPr>
          <p:cNvSpPr/>
          <p:nvPr/>
        </p:nvSpPr>
        <p:spPr>
          <a:xfrm>
            <a:off x="6472288" y="2372867"/>
            <a:ext cx="401505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From the District’s 2025 Consumer Confidence Report (CCR)</a:t>
            </a:r>
          </a:p>
        </p:txBody>
      </p:sp>
    </p:spTree>
    <p:extLst>
      <p:ext uri="{BB962C8B-B14F-4D97-AF65-F5344CB8AC3E}">
        <p14:creationId xmlns:p14="http://schemas.microsoft.com/office/powerpoint/2010/main" val="114075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Groundwater, nitrate &amp; Well 10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Available information identifies issues for evaluation, but does not establish the source of current nitrate increases.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6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85800" y="2176272"/>
            <a:ext cx="3383280" cy="3246120"/>
          </a:xfrm>
          <a:prstGeom prst="roundRect">
            <a:avLst>
              <a:gd name="adj" fmla="val 1690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85800" y="2176272"/>
            <a:ext cx="73152" cy="3246120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86968" y="2340864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What is known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86968" y="2743200"/>
            <a:ext cx="301752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Operations reports nitrate at Well 10 increased somewhat around 2024–2025. A 2006 USGS investigation found evidence of septic-system influence in groundwater entering the upper portion of Well 10, but did not identify a particular source. Wells 10, 14 and 15 feed the same distribution zone, but Operations advises this is not controlled blending before distribution.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224528" y="2176272"/>
            <a:ext cx="3383280" cy="3246120"/>
          </a:xfrm>
          <a:prstGeom prst="roundRect">
            <a:avLst>
              <a:gd name="adj" fmla="val 1690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224528" y="2176272"/>
            <a:ext cx="73152" cy="3246120"/>
          </a:xfrm>
          <a:prstGeom prst="rect">
            <a:avLst/>
          </a:prstGeom>
          <a:solidFill>
            <a:srgbClr val="B89A55"/>
          </a:solidFill>
          <a:ln w="12700">
            <a:solidFill>
              <a:srgbClr val="B8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425696" y="2340864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Well 10 context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425696" y="2743200"/>
            <a:ext cx="301752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Drilled in 1968; approximately 58 years old; original steel casing and sanitary seal. </a:t>
            </a:r>
          </a:p>
          <a:p>
            <a:pPr marL="0" indent="0">
              <a:buNone/>
            </a:pPr>
            <a:endParaRPr lang="en-US" sz="1600" dirty="0">
              <a:solidFill>
                <a:srgbClr val="20252A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Operations notes the well remains important for system capacity and redundancy.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763256" y="2176272"/>
            <a:ext cx="3383280" cy="3246120"/>
          </a:xfrm>
          <a:prstGeom prst="roundRect">
            <a:avLst>
              <a:gd name="adj" fmla="val 1690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7763256" y="2176272"/>
            <a:ext cx="73152" cy="3246120"/>
          </a:xfrm>
          <a:prstGeom prst="rect">
            <a:avLst/>
          </a:prstGeom>
          <a:solidFill>
            <a:srgbClr val="567866"/>
          </a:solidFill>
          <a:ln w="12700">
            <a:solidFill>
              <a:srgbClr val="5678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964424" y="2340864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Items for evaluation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964424" y="2743200"/>
            <a:ext cx="301752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Operations is increasing frequency of nitrate sampling; potential sampling of inactive wells or future monitoring wells; well profiling; nitrate-specific treatment; rehabilitation; and longer-term replacement-well planning.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Regional Water Quality Control Board questions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RWQCB input remains important to the groundwater and regulatory record.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7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7240" y="2240280"/>
            <a:ext cx="10698480" cy="3383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Current assessment of Joshua Tree wastewater and groundwater-quality conditions, including nitrate impacts from onsite wastewater treatment systems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Whether additional groundwater assessment, monitoring, interagency coordination, or regional wastewater planning is recommended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Existing or anticipated Basin Plan requirements, regulatory actions, studies, or other initiatives relevant to Joshua Tree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Clarification of the distinction between Joshua Tree and the cited Yucca Valley 2028/2031 OWTS prohibition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822960" y="5687568"/>
            <a:ext cx="10561320" cy="502920"/>
          </a:xfrm>
          <a:prstGeom prst="roundRect">
            <a:avLst/>
          </a:prstGeom>
          <a:solidFill>
            <a:srgbClr val="EAF0F4"/>
          </a:solidFill>
          <a:ln w="12700">
            <a:solidFill>
              <a:srgbClr val="D4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051560" y="5815584"/>
            <a:ext cx="10058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Status: responses were pending in the materials provided for the Special Meeting.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County project status &amp; funding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Several basic project-administration and funding questions remain pending.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4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1520" y="2148840"/>
            <a:ext cx="10789920" cy="3840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28600" indent="-228600">
              <a:buSzPct val="100000"/>
              <a:buChar char="•"/>
            </a:pPr>
            <a:r>
              <a:rPr lang="en-US" sz="1630" dirty="0">
                <a:solidFill>
                  <a:srgbClr val="20252A"/>
                </a:solidFill>
              </a:rPr>
              <a:t>Work completed or underway since the April 1 presentation; Phase I deliverables and schedule</a:t>
            </a:r>
            <a:endParaRPr lang="en-US" sz="1630" dirty="0"/>
          </a:p>
          <a:p>
            <a:pPr marL="228600" indent="-228600">
              <a:buSzPct val="100000"/>
              <a:buChar char="•"/>
            </a:pPr>
            <a:r>
              <a:rPr lang="en-US" sz="1630" dirty="0">
                <a:solidFill>
                  <a:srgbClr val="20252A"/>
                </a:solidFill>
              </a:rPr>
              <a:t>Expenditures, remaining funds, proposed boundaries, responsible County department/project manager, and public project tracking</a:t>
            </a:r>
            <a:endParaRPr lang="en-US" sz="1630" dirty="0"/>
          </a:p>
          <a:p>
            <a:pPr marL="228600" indent="-228600">
              <a:buSzPct val="100000"/>
              <a:buChar char="•"/>
            </a:pPr>
            <a:r>
              <a:rPr lang="en-US" sz="1630" dirty="0">
                <a:solidFill>
                  <a:srgbClr val="20252A"/>
                </a:solidFill>
              </a:rPr>
              <a:t>Roles and decision authority of the Board of Supervisors, Public Works, Special Districts, and Supervisor Rowe’s office</a:t>
            </a:r>
            <a:endParaRPr lang="en-US" sz="1630" dirty="0"/>
          </a:p>
          <a:p>
            <a:pPr marL="228600" indent="-228600">
              <a:buSzPct val="100000"/>
              <a:buChar char="•"/>
            </a:pPr>
            <a:r>
              <a:rPr lang="en-US" sz="1630" dirty="0">
                <a:solidFill>
                  <a:srgbClr val="20252A"/>
                </a:solidFill>
              </a:rPr>
              <a:t>Specific County and federal funding sources, deadlines and conditions — including the $750,000 FY2026 Community Grant / Community Project Funding</a:t>
            </a:r>
            <a:endParaRPr lang="en-US" sz="1630" dirty="0"/>
          </a:p>
          <a:p>
            <a:pPr marL="228600" indent="-228600">
              <a:buSzPct val="100000"/>
              <a:buChar char="•"/>
            </a:pPr>
            <a:r>
              <a:rPr lang="en-US" sz="1630" dirty="0">
                <a:solidFill>
                  <a:srgbClr val="20252A"/>
                </a:solidFill>
              </a:rPr>
              <a:t>Formal decision points and public/JBWD review before any Phase I-to-Phase II transition</a:t>
            </a:r>
            <a:endParaRPr lang="en-US" sz="1630" dirty="0"/>
          </a:p>
          <a:p>
            <a:pPr marL="228600" indent="-228600">
              <a:buSzPct val="100000"/>
              <a:buChar char="•"/>
            </a:pPr>
            <a:r>
              <a:rPr lang="en-US" sz="1630" dirty="0">
                <a:solidFill>
                  <a:srgbClr val="20252A"/>
                </a:solidFill>
              </a:rPr>
              <a:t>What work or funding would actually stop or change if JBWD does not adopt the requested resolution</a:t>
            </a:r>
            <a:endParaRPr lang="en-US" sz="163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JBWD wastewater planning &amp; restricted funds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Historical planning exists, but a future community wastewater system has not been approved.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8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85800" y="2194560"/>
            <a:ext cx="3337560" cy="3246120"/>
          </a:xfrm>
          <a:prstGeom prst="roundRect">
            <a:avLst>
              <a:gd name="adj" fmla="val 1690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85800" y="2194560"/>
            <a:ext cx="73152" cy="3246120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86968" y="2359152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2009 Wastewater Treatment Strategy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86968" y="2761488"/>
            <a:ext cx="297180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JBWD adopted a phased, development-oriented Wastewater Treatment Strategy contemplating localized/package facilities and potential larger or consolidated facilities as development warranted.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160520" y="2194560"/>
            <a:ext cx="3337560" cy="3246120"/>
          </a:xfrm>
          <a:prstGeom prst="roundRect">
            <a:avLst>
              <a:gd name="adj" fmla="val 1690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160520" y="2194560"/>
            <a:ext cx="73152" cy="3246120"/>
          </a:xfrm>
          <a:prstGeom prst="rect">
            <a:avLst/>
          </a:prstGeom>
          <a:solidFill>
            <a:srgbClr val="B89A55"/>
          </a:solidFill>
          <a:ln w="12700">
            <a:solidFill>
              <a:srgbClr val="B8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361688" y="2359152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2020 update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361688" y="2761488"/>
            <a:ext cx="297180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$60,711 in Wastewater Capacity Charge funds was used for a Dudek update. The update was never adopted by the Board and should not be characterized as adopted District policy.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635240" y="2194560"/>
            <a:ext cx="3337560" cy="3246120"/>
          </a:xfrm>
          <a:prstGeom prst="roundRect">
            <a:avLst>
              <a:gd name="adj" fmla="val 1690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7635240" y="2194560"/>
            <a:ext cx="73152" cy="3246120"/>
          </a:xfrm>
          <a:prstGeom prst="rect">
            <a:avLst/>
          </a:prstGeom>
          <a:solidFill>
            <a:srgbClr val="567866"/>
          </a:solidFill>
          <a:ln w="12700">
            <a:solidFill>
              <a:srgbClr val="5678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836408" y="2359152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Restricted balance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7836408" y="2761488"/>
            <a:ext cx="297180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$3,212,265.07 as of June 30, 2026. Public/non-privileged counsel information states that, under GC Section 66013, collecting capacity charges does not, by itself, create a legal obligation to construct a future system.</a:t>
            </a:r>
            <a:endParaRPr lang="en-US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33EF66-7296-8B17-E57C-92F3BEB8106C}"/>
              </a:ext>
            </a:extLst>
          </p:cNvPr>
          <p:cNvSpPr txBox="1"/>
          <p:nvPr/>
        </p:nvSpPr>
        <p:spPr>
          <a:xfrm>
            <a:off x="1124296" y="5454993"/>
            <a:ext cx="94100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Section 66013 DOES require fiscal stewardship of the restricted funds, including maintaining them in a separate capital facilities fund, using them solely for the purposes for which the charges were collected, retaining interest in the fund, and making the required annual disclosures.</a:t>
            </a:r>
          </a:p>
          <a:p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What the JBWD restricted capacity-charge funds mean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The fund is restricted, but its existence does not by itself approve or require a future sewer project.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9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31520" y="2240280"/>
            <a:ext cx="3383280" cy="3154680"/>
          </a:xfrm>
          <a:prstGeom prst="roundRect">
            <a:avLst>
              <a:gd name="adj" fmla="val 1739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731520" y="2240280"/>
            <a:ext cx="73152" cy="3154680"/>
          </a:xfrm>
          <a:prstGeom prst="rect">
            <a:avLst/>
          </a:prstGeom>
          <a:solidFill>
            <a:srgbClr val="567866"/>
          </a:solidFill>
          <a:ln w="12700">
            <a:solidFill>
              <a:srgbClr val="5678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32688" y="240487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Current balance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32688" y="2807208"/>
            <a:ext cx="3017520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$3,212,265.07 as of June 30, 2026.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343400" y="2240280"/>
            <a:ext cx="3383280" cy="3154680"/>
          </a:xfrm>
          <a:prstGeom prst="roundRect">
            <a:avLst>
              <a:gd name="adj" fmla="val 1739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4343400" y="2240280"/>
            <a:ext cx="73152" cy="3154680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4544568" y="240487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Required stewardship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544568" y="2807208"/>
            <a:ext cx="3017520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Public/non-privileged counsel information states the revenues must remain in a separate capital facilities fund, be used solely for the purposes collected, retain interest in the fund, and be included in required annual disclosures.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955280" y="2240280"/>
            <a:ext cx="3383280" cy="3154680"/>
          </a:xfrm>
          <a:prstGeom prst="roundRect">
            <a:avLst>
              <a:gd name="adj" fmla="val 1739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7955280" y="2240280"/>
            <a:ext cx="73152" cy="3154680"/>
          </a:xfrm>
          <a:prstGeom prst="rect">
            <a:avLst/>
          </a:prstGeom>
          <a:solidFill>
            <a:srgbClr val="B89A55"/>
          </a:solidFill>
          <a:ln w="12700">
            <a:solidFill>
              <a:srgbClr val="B8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156448" y="2404872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What remains unanswered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156448" y="2807208"/>
            <a:ext cx="3017520" cy="2441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The County has been asked why it cited JBWD’s reserves, whether its financial planning assumes a JBWD contribution, and whether it relies on any District communication or agreement committing those funds.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Future system responsibility remains open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No final governance, ownership, financing, operating, service-area, treatment, or mandatory-connection structure has been identified.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10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31520" y="2331720"/>
            <a:ext cx="2331720" cy="3017520"/>
          </a:xfrm>
          <a:prstGeom prst="roundRect">
            <a:avLst>
              <a:gd name="adj" fmla="val 2353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731520" y="2331720"/>
            <a:ext cx="73152" cy="3017520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32688" y="249631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JBWD?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32688" y="2898648"/>
            <a:ext cx="1965960" cy="230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Potential future structure; broader latent sewer authority would require LAFCO action.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3566160" y="2331720"/>
            <a:ext cx="2331720" cy="3017520"/>
          </a:xfrm>
          <a:prstGeom prst="roundRect">
            <a:avLst>
              <a:gd name="adj" fmla="val 2353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3566160" y="2331720"/>
            <a:ext cx="73152" cy="3017520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767328" y="249631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County Service Area?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3767328" y="2898648"/>
            <a:ext cx="1965960" cy="230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Potential County structure; details have not been selected.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400800" y="2331720"/>
            <a:ext cx="2331720" cy="3017520"/>
          </a:xfrm>
          <a:prstGeom prst="roundRect">
            <a:avLst>
              <a:gd name="adj" fmla="val 2353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6400800" y="2331720"/>
            <a:ext cx="73152" cy="3017520"/>
          </a:xfrm>
          <a:prstGeom prst="rect">
            <a:avLst/>
          </a:prstGeom>
          <a:solidFill>
            <a:srgbClr val="B89A55"/>
          </a:solidFill>
          <a:ln w="12700">
            <a:solidFill>
              <a:srgbClr val="B8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601968" y="249631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Joint Powers Agency?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601968" y="2898648"/>
            <a:ext cx="1965960" cy="230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County/JBWD JPA identified by JBWD staff as a concept only — not a current proposal or commitment.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9235440" y="2331720"/>
            <a:ext cx="2331720" cy="3017520"/>
          </a:xfrm>
          <a:prstGeom prst="roundRect">
            <a:avLst>
              <a:gd name="adj" fmla="val 2353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9235440" y="2331720"/>
            <a:ext cx="73152" cy="3017520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9436608" y="2496312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Other regional approach?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9436608" y="2898648"/>
            <a:ext cx="1965960" cy="23042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Other governance arrangements could be evaluated as planning develops.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960120" y="571500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20252A"/>
                </a:solidFill>
              </a:rPr>
              <a:t>Financing could involve State/federal grants and local mechanisms; ongoing rates and charges would depend on the structure ultimately selected.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Resolution &amp; interagency process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The County’s requested resolution raises process questions in addition to the technical questions.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13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7240" y="2176272"/>
            <a:ext cx="10607040" cy="3794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The County describes the resolution as a decision on whether planning and feasibility work should continue</a:t>
            </a:r>
            <a:endParaRPr lang="en-US" sz="1650" dirty="0"/>
          </a:p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The County has stated it does not intend to continue significant resources for an initiative affirmatively opposed by the local water agency</a:t>
            </a:r>
            <a:endParaRPr lang="en-US" sz="1650" dirty="0"/>
          </a:p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President Doolittle has asked whether JBWD may support Phase I while continuing to request information, raise concerns, propose changes, disagree with recommendations, and retain future discretion</a:t>
            </a:r>
            <a:endParaRPr lang="en-US" sz="1650" dirty="0"/>
          </a:p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The County has been asked whether alternative resolution language is acceptable</a:t>
            </a:r>
            <a:endParaRPr lang="en-US" sz="1650" dirty="0"/>
          </a:p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Additional questions seek regular County updates, JBWD/community input, and earlier engagement with the Water &amp; Growth Committee</a:t>
            </a:r>
            <a:endParaRPr lang="en-US" sz="1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Costs and affordability under the County initiative not yet defined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Phase I questions include who may ultimately pay, what assistance may be available, and when those impacts will be evaluated.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11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7240" y="2240280"/>
            <a:ext cx="10607040" cy="3611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20252A"/>
                </a:solidFill>
              </a:rPr>
              <a:t>No final financing mechanism or property-owner/ratepayer cost structure has been identified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20252A"/>
                </a:solidFill>
              </a:rPr>
              <a:t>Potential financing could include State and federal grants and local financing mechanisms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20252A"/>
                </a:solidFill>
              </a:rPr>
              <a:t>Ongoing user rates and charges would depend on the governance and operating structure ultimately selected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20252A"/>
                </a:solidFill>
              </a:rPr>
              <a:t>The County has been asked when Phase I will evaluate impacts on disadvantaged households and available grant or affordability assistance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20252A"/>
                </a:solidFill>
              </a:rPr>
              <a:t>President Doolittle has asked whether the County would provide financial support or help secure funding if JBWD pursued a District-led project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Proposed Lovemore Ranch project: related, but distinct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The private development review should not be treated as a decision about a future community wastewater utility.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12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77240" y="2331720"/>
            <a:ext cx="5074920" cy="2834640"/>
          </a:xfrm>
          <a:prstGeom prst="roundRect">
            <a:avLst>
              <a:gd name="adj" fmla="val 1935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777240" y="2331720"/>
            <a:ext cx="73152" cy="2834640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78408" y="2496312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Current proposal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78408" y="2898648"/>
            <a:ext cx="4709160" cy="2121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The proposed Lovemore Ranch project includes a package wastewater treatment plant and is undergoing District plan check. </a:t>
            </a:r>
          </a:p>
          <a:p>
            <a:pPr marL="0" indent="0">
              <a:buNone/>
            </a:pPr>
            <a:endParaRPr lang="en-US" sz="1600" dirty="0">
              <a:solidFill>
                <a:srgbClr val="20252A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The District’s 2009 Wastewater Treatment Strategy contemplated developer-related localized/package treatment facilities.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172200" y="2331720"/>
            <a:ext cx="5074920" cy="2834640"/>
          </a:xfrm>
          <a:prstGeom prst="roundRect">
            <a:avLst>
              <a:gd name="adj" fmla="val 1935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172200" y="2331720"/>
            <a:ext cx="73152" cy="2834640"/>
          </a:xfrm>
          <a:prstGeom prst="rect">
            <a:avLst/>
          </a:prstGeom>
          <a:solidFill>
            <a:srgbClr val="B89A55"/>
          </a:solidFill>
          <a:ln w="12700">
            <a:solidFill>
              <a:srgbClr val="B8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373368" y="2496312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Key distinction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373368" y="2898648"/>
            <a:ext cx="4709160" cy="2121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Review of a private package-treatment proposal is separate from any future policy decision for JBWD to own or operate a community wastewater system.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Key information still outstanding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The FAQ identifies several questions that remain unresolved or awaiting outside responses.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14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1520" y="2286000"/>
            <a:ext cx="5212080" cy="3383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County project status, expenditures and remaining funding</a:t>
            </a:r>
            <a:endParaRPr lang="en-US" sz="1650" dirty="0"/>
          </a:p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Specific County/federal funding deadlines and decision authority</a:t>
            </a:r>
            <a:endParaRPr lang="en-US" sz="1650" dirty="0"/>
          </a:p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Phase I deliverables and Phase I-to-Phase II process</a:t>
            </a:r>
            <a:endParaRPr lang="en-US" sz="1650" dirty="0"/>
          </a:p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JBWD/community review opportunities and public project tracking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6172200" y="2286000"/>
            <a:ext cx="5212080" cy="3383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County RFP / consultant procurement</a:t>
            </a:r>
            <a:endParaRPr lang="en-US" sz="1650" dirty="0"/>
          </a:p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County assumptions regarding JBWD capacity-charge funds</a:t>
            </a:r>
            <a:endParaRPr lang="en-US" sz="1650" dirty="0"/>
          </a:p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Groundwater/regulatory criteria and RWQCB input</a:t>
            </a:r>
            <a:endParaRPr lang="en-US" sz="1650" dirty="0"/>
          </a:p>
          <a:p>
            <a:pPr marL="228600" indent="-228600">
              <a:buSzPct val="100000"/>
              <a:buChar char="•"/>
            </a:pPr>
            <a:r>
              <a:rPr lang="en-US" sz="1650" dirty="0">
                <a:solidFill>
                  <a:srgbClr val="20252A"/>
                </a:solidFill>
              </a:rPr>
              <a:t>Future governance, financing, affordability and County-JBWD collaboration</a:t>
            </a:r>
            <a:endParaRPr lang="en-US" sz="16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Recommended action for the Special Meeting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The staff recommendation is informational and directional; it does not recommend final action on the County-requested resolution at this meeting.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15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7240" y="2194560"/>
            <a:ext cx="10607040" cy="3246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Receive the presentations and available information, including the separate FAQ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Discuss the County initiative and requested resolution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Review the draft resolutions and make recommendations for any changes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Identify additional information the Board wishes to obtain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Provide direction to staff regarding follow-up with the County, RWQCB, technical consultants, and legal counsel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60120" y="5623560"/>
            <a:ext cx="10195560" cy="566928"/>
          </a:xfrm>
          <a:prstGeom prst="roundRect">
            <a:avLst/>
          </a:prstGeom>
          <a:solidFill>
            <a:srgbClr val="EAF0F4"/>
          </a:solidFill>
          <a:ln w="12700">
            <a:solidFill>
              <a:srgbClr val="D4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188720" y="5760720"/>
            <a:ext cx="9738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34A70"/>
                </a:solidFill>
              </a:rPr>
              <a:t>Any final support/opposition resolution may be brought back at a subsequent </a:t>
            </a:r>
          </a:p>
          <a:p>
            <a:pPr marL="0" indent="0" algn="ctr">
              <a:buNone/>
            </a:pPr>
            <a:r>
              <a:rPr lang="en-US" sz="1600" b="1" dirty="0">
                <a:solidFill>
                  <a:srgbClr val="234A70"/>
                </a:solidFill>
              </a:rPr>
              <a:t>regular Board meeting after consideration of the information presented.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Discussion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Questions and Board direction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16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14400" y="24231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234A70"/>
                </a:solidFill>
              </a:rPr>
              <a:t>Discussion topics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914400" y="3063240"/>
            <a:ext cx="4846320" cy="2194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Additional information needed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Changes to draft resolution language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Follow-up requests to County / RWQCB</a:t>
            </a:r>
            <a:endParaRPr lang="en-US" sz="1800" dirty="0"/>
          </a:p>
          <a:p>
            <a:pPr marL="228600" indent="-228600">
              <a:buSzPct val="100000"/>
              <a:buChar char="•"/>
            </a:pPr>
            <a:r>
              <a:rPr lang="en-US" sz="1800" dirty="0">
                <a:solidFill>
                  <a:srgbClr val="20252A"/>
                </a:solidFill>
              </a:rPr>
              <a:t>Timing of any future Board action</a:t>
            </a:r>
            <a:endParaRPr lang="en-US" sz="1800" dirty="0"/>
          </a:p>
        </p:txBody>
      </p:sp>
      <p:sp>
        <p:nvSpPr>
          <p:cNvPr id="10" name="Shape 7"/>
          <p:cNvSpPr/>
          <p:nvPr/>
        </p:nvSpPr>
        <p:spPr>
          <a:xfrm>
            <a:off x="6492240" y="2423160"/>
            <a:ext cx="4480560" cy="2560320"/>
          </a:xfrm>
          <a:prstGeom prst="roundRect">
            <a:avLst/>
          </a:prstGeom>
          <a:solidFill>
            <a:srgbClr val="EAF0F4"/>
          </a:solidFill>
          <a:ln w="12700">
            <a:solidFill>
              <a:srgbClr val="D4E0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858000" y="278892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34A70"/>
                </a:solidFill>
              </a:rPr>
              <a:t>Public materials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6903720" y="3401568"/>
            <a:ext cx="3657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20252A"/>
                </a:solidFill>
              </a:rPr>
              <a:t>Staff Report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0252A"/>
                </a:solidFill>
              </a:rPr>
              <a:t>+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20252A"/>
                </a:solidFill>
              </a:rPr>
              <a:t>Joshua Tree Septic-to-Sewer FAQ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jbwd_ppt_work/jbwd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4" y="201168"/>
            <a:ext cx="2310872" cy="71323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1024128"/>
            <a:ext cx="108813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34A70"/>
                </a:solidFill>
              </a:rPr>
              <a:t>Special Meeting scope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85216" y="1527048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The staff report and FAQ organize the discussion around seven major areas.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66928" y="1901952"/>
            <a:ext cx="11018520" cy="0"/>
          </a:xfrm>
          <a:prstGeom prst="line">
            <a:avLst/>
          </a:prstGeom>
          <a:noFill/>
          <a:ln w="1524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02920" y="6510528"/>
            <a:ext cx="5943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1"/>
                </a:solidFill>
              </a:rPr>
              <a:t>Joshua Basin Water District  |  Special Meeting  |  09.28.26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1201400" y="6492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5D6871"/>
                </a:solidFill>
              </a:rPr>
              <a:t>3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85800" y="2148840"/>
            <a:ext cx="5257800" cy="749808"/>
          </a:xfrm>
          <a:prstGeom prst="roundRect">
            <a:avLst>
              <a:gd name="adj" fmla="val 7317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685800" y="2148840"/>
            <a:ext cx="73152" cy="749808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86968" y="231343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County project status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86968" y="2715768"/>
            <a:ext cx="4892040" cy="365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Administration, authority, funding, Phase I/II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263640" y="2148840"/>
            <a:ext cx="5257800" cy="749808"/>
          </a:xfrm>
          <a:prstGeom prst="roundRect">
            <a:avLst>
              <a:gd name="adj" fmla="val 7317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6263640" y="2148840"/>
            <a:ext cx="73152" cy="749808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464808" y="231343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Groundwater &amp; nitrate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464808" y="2715768"/>
            <a:ext cx="4892040" cy="365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Well 10, USGS history, RWQCB input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85800" y="3108960"/>
            <a:ext cx="5257800" cy="749808"/>
          </a:xfrm>
          <a:prstGeom prst="roundRect">
            <a:avLst>
              <a:gd name="adj" fmla="val 7317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Shape 14"/>
          <p:cNvSpPr/>
          <p:nvPr/>
        </p:nvSpPr>
        <p:spPr>
          <a:xfrm>
            <a:off x="685800" y="3108960"/>
            <a:ext cx="73152" cy="749808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86968" y="327355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JBWD wastewater history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86968" y="3675888"/>
            <a:ext cx="4892040" cy="365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2009 strategy and restricted capacity charges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263640" y="3108960"/>
            <a:ext cx="5257800" cy="749808"/>
          </a:xfrm>
          <a:prstGeom prst="roundRect">
            <a:avLst>
              <a:gd name="adj" fmla="val 7317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6263640" y="3108960"/>
            <a:ext cx="73152" cy="749808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6464808" y="327355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Lovemore Ranch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6464808" y="3675888"/>
            <a:ext cx="4892040" cy="365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Relationship to regional wastewater planning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685800" y="4069080"/>
            <a:ext cx="5257800" cy="749808"/>
          </a:xfrm>
          <a:prstGeom prst="roundRect">
            <a:avLst>
              <a:gd name="adj" fmla="val 7317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5" name="Shape 22"/>
          <p:cNvSpPr/>
          <p:nvPr/>
        </p:nvSpPr>
        <p:spPr>
          <a:xfrm>
            <a:off x="685800" y="4069080"/>
            <a:ext cx="73152" cy="749808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886968" y="423367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Future system structure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886968" y="4636008"/>
            <a:ext cx="4892040" cy="365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Governance, financing, affordability, LAFCO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6263640" y="4069080"/>
            <a:ext cx="5257800" cy="749808"/>
          </a:xfrm>
          <a:prstGeom prst="roundRect">
            <a:avLst>
              <a:gd name="adj" fmla="val 7317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6263640" y="4069080"/>
            <a:ext cx="73152" cy="749808"/>
          </a:xfrm>
          <a:prstGeom prst="rect">
            <a:avLst/>
          </a:prstGeom>
          <a:solidFill>
            <a:srgbClr val="4E7595"/>
          </a:solidFill>
          <a:ln w="12700">
            <a:solidFill>
              <a:srgbClr val="4E759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6464808" y="423367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Requested resolution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6464808" y="4636008"/>
            <a:ext cx="4892040" cy="365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Interagency process and future discretion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685800" y="5029200"/>
            <a:ext cx="5257800" cy="749808"/>
          </a:xfrm>
          <a:prstGeom prst="roundRect">
            <a:avLst>
              <a:gd name="adj" fmla="val 7317"/>
            </a:avLst>
          </a:prstGeom>
          <a:solidFill>
            <a:srgbClr val="F5F7F8"/>
          </a:solidFill>
          <a:ln w="12700">
            <a:solidFill>
              <a:srgbClr val="D7E0E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3" name="Shape 30"/>
          <p:cNvSpPr/>
          <p:nvPr/>
        </p:nvSpPr>
        <p:spPr>
          <a:xfrm>
            <a:off x="685800" y="5029200"/>
            <a:ext cx="73152" cy="749808"/>
          </a:xfrm>
          <a:prstGeom prst="rect">
            <a:avLst/>
          </a:prstGeom>
          <a:solidFill>
            <a:srgbClr val="B89A55"/>
          </a:solidFill>
          <a:ln w="12700">
            <a:solidFill>
              <a:srgbClr val="B8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1"/>
          <p:cNvSpPr/>
          <p:nvPr/>
        </p:nvSpPr>
        <p:spPr>
          <a:xfrm>
            <a:off x="886968" y="519379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34A70"/>
                </a:solidFill>
              </a:rPr>
              <a:t>County procurement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886968" y="5596128"/>
            <a:ext cx="4892040" cy="365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20252A"/>
                </a:solidFill>
              </a:rPr>
              <a:t>RFP / consultant status and schedule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2149</Words>
  <Application>Microsoft Office PowerPoint</Application>
  <PresentationFormat>Widescreen</PresentationFormat>
  <Paragraphs>231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Joshua Basin Water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Joshua Tree Septic-to-Sewer Initiative</dc:title>
  <dc:subject>Joshua Tree Septic-to-Sewer Special Meeting</dc:subject>
  <dc:creator>Joshua Basin Water District</dc:creator>
  <cp:lastModifiedBy>Anne Roman</cp:lastModifiedBy>
  <cp:revision>5</cp:revision>
  <dcterms:created xsi:type="dcterms:W3CDTF">2026-09-25T00:04:00Z</dcterms:created>
  <dcterms:modified xsi:type="dcterms:W3CDTF">2026-09-28T02:35:39Z</dcterms:modified>
</cp:coreProperties>
</file>