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1" r:id="rId4"/>
  </p:sldMasterIdLst>
  <p:notesMasterIdLst>
    <p:notesMasterId r:id="rId29"/>
  </p:notesMasterIdLst>
  <p:sldIdLst>
    <p:sldId id="332" r:id="rId5"/>
    <p:sldId id="374" r:id="rId6"/>
    <p:sldId id="350" r:id="rId7"/>
    <p:sldId id="347" r:id="rId8"/>
    <p:sldId id="348" r:id="rId9"/>
    <p:sldId id="375" r:id="rId10"/>
    <p:sldId id="333" r:id="rId11"/>
    <p:sldId id="403" r:id="rId12"/>
    <p:sldId id="345" r:id="rId13"/>
    <p:sldId id="404" r:id="rId14"/>
    <p:sldId id="339" r:id="rId15"/>
    <p:sldId id="401" r:id="rId16"/>
    <p:sldId id="405" r:id="rId17"/>
    <p:sldId id="309" r:id="rId18"/>
    <p:sldId id="377" r:id="rId19"/>
    <p:sldId id="352" r:id="rId20"/>
    <p:sldId id="353" r:id="rId21"/>
    <p:sldId id="379" r:id="rId22"/>
    <p:sldId id="336" r:id="rId23"/>
    <p:sldId id="393" r:id="rId24"/>
    <p:sldId id="386" r:id="rId25"/>
    <p:sldId id="400" r:id="rId26"/>
    <p:sldId id="382" r:id="rId27"/>
    <p:sldId id="343" r:id="rId2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A946"/>
    <a:srgbClr val="55412B"/>
    <a:srgbClr val="FFFF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19" autoAdjust="0"/>
  </p:normalViewPr>
  <p:slideViewPr>
    <p:cSldViewPr snapToGrid="0">
      <p:cViewPr varScale="1">
        <p:scale>
          <a:sx n="103" d="100"/>
          <a:sy n="103" d="100"/>
        </p:scale>
        <p:origin x="66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37DEF1-FAEB-4ED3-A4F8-CB21614EC68C}" type="doc">
      <dgm:prSet loTypeId="urn:microsoft.com/office/officeart/2005/8/layout/default" loCatId="list" qsTypeId="urn:microsoft.com/office/officeart/2005/8/quickstyle/3d3" qsCatId="3D" csTypeId="urn:microsoft.com/office/officeart/2018/5/colors/Iconchunking_neutralbg_accent3_2" csCatId="accent3" phldr="1"/>
      <dgm:spPr/>
      <dgm:t>
        <a:bodyPr/>
        <a:lstStyle/>
        <a:p>
          <a:endParaRPr lang="en-US"/>
        </a:p>
      </dgm:t>
    </dgm:pt>
    <dgm:pt modelId="{7FA167C2-DA2A-4FA8-8451-8B1CE66BD291}">
      <dgm:prSet custT="1"/>
      <dgm:spPr>
        <a:solidFill>
          <a:srgbClr val="92D050"/>
        </a:solidFill>
      </dgm:spPr>
      <dgm:t>
        <a:bodyPr/>
        <a:lstStyle/>
        <a:p>
          <a:pPr>
            <a:lnSpc>
              <a:spcPct val="100000"/>
            </a:lnSpc>
          </a:pPr>
          <a:r>
            <a:rPr lang="en-US" sz="2000" b="1" dirty="0">
              <a:latin typeface="Arial" panose="020B0604020202020204" pitchFamily="34" charset="0"/>
              <a:cs typeface="Arial" panose="020B0604020202020204" pitchFamily="34" charset="0"/>
            </a:rPr>
            <a:t>Water Master Plan including Capital Improvement Plan </a:t>
          </a:r>
        </a:p>
        <a:p>
          <a:pPr>
            <a:lnSpc>
              <a:spcPct val="100000"/>
            </a:lnSpc>
          </a:pPr>
          <a:r>
            <a:rPr lang="en-US" sz="2000" b="1" dirty="0">
              <a:latin typeface="Arial" panose="020B0604020202020204" pitchFamily="34" charset="0"/>
              <a:cs typeface="Arial" panose="020B0604020202020204" pitchFamily="34" charset="0"/>
            </a:rPr>
            <a:t>$250k in 26/27</a:t>
          </a:r>
        </a:p>
      </dgm:t>
    </dgm:pt>
    <dgm:pt modelId="{D9F3F125-D8A8-460B-B297-1DD7AAE38216}" type="parTrans" cxnId="{29FE7F29-99DE-41C6-8713-71433AB65696}">
      <dgm:prSet/>
      <dgm:spPr/>
      <dgm:t>
        <a:bodyPr/>
        <a:lstStyle/>
        <a:p>
          <a:endParaRPr lang="en-US"/>
        </a:p>
      </dgm:t>
    </dgm:pt>
    <dgm:pt modelId="{A1B35796-34F0-4028-B096-6AC69F7CEC89}" type="sibTrans" cxnId="{29FE7F29-99DE-41C6-8713-71433AB65696}">
      <dgm:prSet/>
      <dgm:spPr/>
      <dgm:t>
        <a:bodyPr/>
        <a:lstStyle/>
        <a:p>
          <a:pPr>
            <a:lnSpc>
              <a:spcPct val="100000"/>
            </a:lnSpc>
          </a:pPr>
          <a:endParaRPr lang="en-US"/>
        </a:p>
      </dgm:t>
    </dgm:pt>
    <dgm:pt modelId="{61E7B0E4-CCDA-40BC-991D-2C88BC64DB9B}">
      <dgm:prSet custT="1"/>
      <dgm:spPr>
        <a:solidFill>
          <a:srgbClr val="ECA946"/>
        </a:solidFill>
      </dgm:spPr>
      <dgm:t>
        <a:bodyPr/>
        <a:lstStyle/>
        <a:p>
          <a:pPr>
            <a:lnSpc>
              <a:spcPct val="100000"/>
            </a:lnSpc>
          </a:pPr>
          <a:r>
            <a:rPr lang="en-US" sz="2000" b="1" dirty="0">
              <a:latin typeface="Arial" panose="020B0604020202020204" pitchFamily="34" charset="0"/>
              <a:cs typeface="Arial" panose="020B0604020202020204" pitchFamily="34" charset="0"/>
            </a:rPr>
            <a:t>26/27 Water Rate Study $70k</a:t>
          </a:r>
        </a:p>
        <a:p>
          <a:pPr>
            <a:lnSpc>
              <a:spcPct val="100000"/>
            </a:lnSpc>
          </a:pPr>
          <a:r>
            <a:rPr lang="en-US" sz="1600" b="1" dirty="0">
              <a:latin typeface="Arial" panose="020B0604020202020204" pitchFamily="34" charset="0"/>
              <a:cs typeface="Arial" panose="020B0604020202020204" pitchFamily="34" charset="0"/>
            </a:rPr>
            <a:t>Budget split $30k in 26/27;</a:t>
          </a:r>
        </a:p>
        <a:p>
          <a:pPr>
            <a:lnSpc>
              <a:spcPct val="100000"/>
            </a:lnSpc>
          </a:pPr>
          <a:r>
            <a:rPr lang="en-US" sz="1600" b="1" dirty="0">
              <a:latin typeface="Arial" panose="020B0604020202020204" pitchFamily="34" charset="0"/>
              <a:cs typeface="Arial" panose="020B0604020202020204" pitchFamily="34" charset="0"/>
            </a:rPr>
            <a:t>$40k planned for 27/28</a:t>
          </a:r>
        </a:p>
      </dgm:t>
    </dgm:pt>
    <dgm:pt modelId="{74B7F506-E5BB-4E68-91BA-011F01298AFE}" type="parTrans" cxnId="{970521DD-CC90-4525-94DB-95168B670BED}">
      <dgm:prSet/>
      <dgm:spPr/>
      <dgm:t>
        <a:bodyPr/>
        <a:lstStyle/>
        <a:p>
          <a:endParaRPr lang="en-US"/>
        </a:p>
      </dgm:t>
    </dgm:pt>
    <dgm:pt modelId="{6FD9C0B1-8127-434E-970F-E3CB870BEBB5}" type="sibTrans" cxnId="{970521DD-CC90-4525-94DB-95168B670BED}">
      <dgm:prSet/>
      <dgm:spPr/>
      <dgm:t>
        <a:bodyPr/>
        <a:lstStyle/>
        <a:p>
          <a:pPr>
            <a:lnSpc>
              <a:spcPct val="100000"/>
            </a:lnSpc>
          </a:pPr>
          <a:endParaRPr lang="en-US"/>
        </a:p>
      </dgm:t>
    </dgm:pt>
    <dgm:pt modelId="{5F44CA2F-0366-47CF-B8DF-53F5F7102939}">
      <dgm:prSet custT="1"/>
      <dgm:spPr>
        <a:solidFill>
          <a:srgbClr val="92D050"/>
        </a:solidFill>
      </dgm:spPr>
      <dgm:t>
        <a:bodyPr/>
        <a:lstStyle/>
        <a:p>
          <a:pPr>
            <a:lnSpc>
              <a:spcPct val="100000"/>
            </a:lnSpc>
          </a:pPr>
          <a:r>
            <a:rPr lang="en-US" sz="1800" b="1" dirty="0">
              <a:latin typeface="Arial" panose="020B0604020202020204" pitchFamily="34" charset="0"/>
              <a:cs typeface="Arial" panose="020B0604020202020204" pitchFamily="34" charset="0"/>
            </a:rPr>
            <a:t>Emergency Response Plan &amp;  AWIA Risk &amp; Resilience Plan</a:t>
          </a:r>
        </a:p>
        <a:p>
          <a:pPr>
            <a:lnSpc>
              <a:spcPct val="100000"/>
            </a:lnSpc>
          </a:pPr>
          <a:r>
            <a:rPr lang="en-US" sz="2000" b="1" dirty="0">
              <a:latin typeface="Arial" panose="020B0604020202020204" pitchFamily="34" charset="0"/>
              <a:cs typeface="Arial" panose="020B0604020202020204" pitchFamily="34" charset="0"/>
            </a:rPr>
            <a:t>$65k total</a:t>
          </a:r>
        </a:p>
        <a:p>
          <a:pPr>
            <a:lnSpc>
              <a:spcPct val="100000"/>
            </a:lnSpc>
          </a:pPr>
          <a:r>
            <a:rPr lang="en-US" sz="1400" b="1" dirty="0">
              <a:latin typeface="Arial" panose="020B0604020202020204" pitchFamily="34" charset="0"/>
              <a:cs typeface="Arial" panose="020B0604020202020204" pitchFamily="34" charset="0"/>
            </a:rPr>
            <a:t>Budget split $25k in 25/26; </a:t>
          </a:r>
        </a:p>
        <a:p>
          <a:pPr>
            <a:lnSpc>
              <a:spcPct val="100000"/>
            </a:lnSpc>
          </a:pPr>
          <a:r>
            <a:rPr lang="en-US" sz="1400" b="1" dirty="0">
              <a:latin typeface="Arial" panose="020B0604020202020204" pitchFamily="34" charset="0"/>
              <a:cs typeface="Arial" panose="020B0604020202020204" pitchFamily="34" charset="0"/>
            </a:rPr>
            <a:t>$40k in 26/27</a:t>
          </a:r>
          <a:endParaRPr lang="en-US" sz="1700" b="1" dirty="0">
            <a:latin typeface="Arial" panose="020B0604020202020204" pitchFamily="34" charset="0"/>
            <a:cs typeface="Arial" panose="020B0604020202020204" pitchFamily="34" charset="0"/>
          </a:endParaRPr>
        </a:p>
      </dgm:t>
    </dgm:pt>
    <dgm:pt modelId="{9D6CB2F5-4C6D-4E4B-84FB-1D7020437442}" type="parTrans" cxnId="{898D9571-1DE2-4497-AD33-7E0CCDACE542}">
      <dgm:prSet/>
      <dgm:spPr/>
      <dgm:t>
        <a:bodyPr/>
        <a:lstStyle/>
        <a:p>
          <a:endParaRPr lang="en-US"/>
        </a:p>
      </dgm:t>
    </dgm:pt>
    <dgm:pt modelId="{DD5B730E-0C00-450E-9C9E-0D64F93FF212}" type="sibTrans" cxnId="{898D9571-1DE2-4497-AD33-7E0CCDACE542}">
      <dgm:prSet/>
      <dgm:spPr/>
      <dgm:t>
        <a:bodyPr/>
        <a:lstStyle/>
        <a:p>
          <a:pPr>
            <a:lnSpc>
              <a:spcPct val="100000"/>
            </a:lnSpc>
          </a:pPr>
          <a:endParaRPr lang="en-US"/>
        </a:p>
      </dgm:t>
    </dgm:pt>
    <dgm:pt modelId="{78980E8D-B9DC-4EBD-B4C5-52E61BD44607}">
      <dgm:prSet custT="1"/>
      <dgm:spPr>
        <a:solidFill>
          <a:srgbClr val="ECA946"/>
        </a:solidFill>
      </dgm:spPr>
      <dgm:t>
        <a:bodyPr/>
        <a:lstStyle/>
        <a:p>
          <a:pPr>
            <a:lnSpc>
              <a:spcPct val="100000"/>
            </a:lnSpc>
            <a:spcAft>
              <a:spcPts val="0"/>
            </a:spcAft>
          </a:pPr>
          <a:r>
            <a:rPr lang="en-US" sz="2000" b="1" dirty="0">
              <a:latin typeface="Arial" panose="020B0604020202020204" pitchFamily="34" charset="0"/>
              <a:cs typeface="Arial" panose="020B0604020202020204" pitchFamily="34" charset="0"/>
            </a:rPr>
            <a:t>26/27 Wastewater Package Treatment Rate Study </a:t>
          </a:r>
        </a:p>
        <a:p>
          <a:pPr>
            <a:lnSpc>
              <a:spcPct val="100000"/>
            </a:lnSpc>
            <a:spcAft>
              <a:spcPct val="35000"/>
            </a:spcAft>
          </a:pPr>
          <a:r>
            <a:rPr lang="en-US" sz="1600" b="1" dirty="0">
              <a:latin typeface="Arial" panose="020B0604020202020204" pitchFamily="34" charset="0"/>
              <a:cs typeface="Arial" panose="020B0604020202020204" pitchFamily="34" charset="0"/>
            </a:rPr>
            <a:t>(for billing of tract development wastewater package services)</a:t>
          </a:r>
        </a:p>
        <a:p>
          <a:pPr>
            <a:lnSpc>
              <a:spcPct val="100000"/>
            </a:lnSpc>
            <a:spcAft>
              <a:spcPct val="35000"/>
            </a:spcAft>
          </a:pPr>
          <a:r>
            <a:rPr lang="en-US" sz="2000" b="1" dirty="0">
              <a:latin typeface="Arial" panose="020B0604020202020204" pitchFamily="34" charset="0"/>
              <a:cs typeface="Arial" panose="020B0604020202020204" pitchFamily="34" charset="0"/>
            </a:rPr>
            <a:t>$30k in 26/27</a:t>
          </a:r>
        </a:p>
      </dgm:t>
    </dgm:pt>
    <dgm:pt modelId="{DA66F36E-515E-42E7-B522-22B8ECB8F89A}" type="parTrans" cxnId="{0780C908-7150-4708-8628-B81C5201C7A6}">
      <dgm:prSet/>
      <dgm:spPr/>
      <dgm:t>
        <a:bodyPr/>
        <a:lstStyle/>
        <a:p>
          <a:endParaRPr lang="en-US"/>
        </a:p>
      </dgm:t>
    </dgm:pt>
    <dgm:pt modelId="{BB5AC9D7-3461-4BF8-A795-CD03824D021E}" type="sibTrans" cxnId="{0780C908-7150-4708-8628-B81C5201C7A6}">
      <dgm:prSet/>
      <dgm:spPr/>
      <dgm:t>
        <a:bodyPr/>
        <a:lstStyle/>
        <a:p>
          <a:pPr>
            <a:lnSpc>
              <a:spcPct val="100000"/>
            </a:lnSpc>
          </a:pPr>
          <a:endParaRPr lang="en-US"/>
        </a:p>
      </dgm:t>
    </dgm:pt>
    <dgm:pt modelId="{3DFA9BB7-A77C-4BB4-8D9B-B269A8671988}">
      <dgm:prSet custT="1"/>
      <dgm:spPr>
        <a:solidFill>
          <a:srgbClr val="92D050"/>
        </a:solidFill>
      </dgm:spPr>
      <dgm:t>
        <a:bodyPr/>
        <a:lstStyle/>
        <a:p>
          <a:pPr>
            <a:lnSpc>
              <a:spcPct val="100000"/>
            </a:lnSpc>
          </a:pPr>
          <a:r>
            <a:rPr lang="en-US" sz="2000" b="1" dirty="0">
              <a:latin typeface="Arial" panose="020B0604020202020204" pitchFamily="34" charset="0"/>
              <a:cs typeface="Arial" panose="020B0604020202020204" pitchFamily="34" charset="0"/>
            </a:rPr>
            <a:t>HDMC Wastewater Treatment Plant (WWTP) Monitoring Well Study in 26/27</a:t>
          </a:r>
        </a:p>
        <a:p>
          <a:pPr>
            <a:lnSpc>
              <a:spcPct val="100000"/>
            </a:lnSpc>
          </a:pPr>
          <a:r>
            <a:rPr lang="en-US" sz="2000" b="1" dirty="0">
              <a:latin typeface="Arial" panose="020B0604020202020204" pitchFamily="34" charset="0"/>
              <a:cs typeface="Arial" panose="020B0604020202020204" pitchFamily="34" charset="0"/>
            </a:rPr>
            <a:t>$100k</a:t>
          </a:r>
        </a:p>
      </dgm:t>
    </dgm:pt>
    <dgm:pt modelId="{ED6D8BD5-338E-4333-B7D3-8C652CC2978D}" type="parTrans" cxnId="{A63C6CEE-C0AE-497F-9820-6128FA1C6BF1}">
      <dgm:prSet/>
      <dgm:spPr/>
      <dgm:t>
        <a:bodyPr/>
        <a:lstStyle/>
        <a:p>
          <a:endParaRPr lang="en-US"/>
        </a:p>
      </dgm:t>
    </dgm:pt>
    <dgm:pt modelId="{EA229787-627E-4D57-A7D0-EFE098C5DCB9}" type="sibTrans" cxnId="{A63C6CEE-C0AE-497F-9820-6128FA1C6BF1}">
      <dgm:prSet/>
      <dgm:spPr/>
      <dgm:t>
        <a:bodyPr/>
        <a:lstStyle/>
        <a:p>
          <a:endParaRPr lang="en-US"/>
        </a:p>
      </dgm:t>
    </dgm:pt>
    <dgm:pt modelId="{5CA02945-D3DD-4EC0-8B15-99484AD19545}" type="pres">
      <dgm:prSet presAssocID="{0C37DEF1-FAEB-4ED3-A4F8-CB21614EC68C}" presName="diagram" presStyleCnt="0">
        <dgm:presLayoutVars>
          <dgm:dir/>
          <dgm:resizeHandles val="exact"/>
        </dgm:presLayoutVars>
      </dgm:prSet>
      <dgm:spPr/>
    </dgm:pt>
    <dgm:pt modelId="{E106ED41-D495-4864-8427-6E033B20C108}" type="pres">
      <dgm:prSet presAssocID="{7FA167C2-DA2A-4FA8-8451-8B1CE66BD291}" presName="node" presStyleLbl="node1" presStyleIdx="0" presStyleCnt="5" custLinFactNeighborX="1263" custLinFactNeighborY="-9400">
        <dgm:presLayoutVars>
          <dgm:bulletEnabled val="1"/>
        </dgm:presLayoutVars>
      </dgm:prSet>
      <dgm:spPr/>
    </dgm:pt>
    <dgm:pt modelId="{163C4E77-4883-47D1-BDB3-4529B5ABD676}" type="pres">
      <dgm:prSet presAssocID="{A1B35796-34F0-4028-B096-6AC69F7CEC89}" presName="sibTrans" presStyleCnt="0"/>
      <dgm:spPr/>
    </dgm:pt>
    <dgm:pt modelId="{9B30EC67-71EC-4A91-BD05-080C780BCE25}" type="pres">
      <dgm:prSet presAssocID="{61E7B0E4-CCDA-40BC-991D-2C88BC64DB9B}" presName="node" presStyleLbl="node1" presStyleIdx="1" presStyleCnt="5" custLinFactY="8009" custLinFactNeighborX="47416" custLinFactNeighborY="100000">
        <dgm:presLayoutVars>
          <dgm:bulletEnabled val="1"/>
        </dgm:presLayoutVars>
      </dgm:prSet>
      <dgm:spPr/>
    </dgm:pt>
    <dgm:pt modelId="{254A38CE-F3E1-4848-9DBE-F3D2FD2C6A66}" type="pres">
      <dgm:prSet presAssocID="{6FD9C0B1-8127-434E-970F-E3CB870BEBB5}" presName="sibTrans" presStyleCnt="0"/>
      <dgm:spPr/>
    </dgm:pt>
    <dgm:pt modelId="{97FB87F6-85CE-4725-915B-E56BEB64FD00}" type="pres">
      <dgm:prSet presAssocID="{5F44CA2F-0366-47CF-B8DF-53F5F7102939}" presName="node" presStyleLbl="node1" presStyleIdx="2" presStyleCnt="5" custScaleX="106941" custLinFactNeighborX="-7647" custLinFactNeighborY="-9400">
        <dgm:presLayoutVars>
          <dgm:bulletEnabled val="1"/>
        </dgm:presLayoutVars>
      </dgm:prSet>
      <dgm:spPr/>
    </dgm:pt>
    <dgm:pt modelId="{B67E6082-1868-4BE2-BF9C-22E5AE77DAA0}" type="pres">
      <dgm:prSet presAssocID="{DD5B730E-0C00-450E-9C9E-0D64F93FF212}" presName="sibTrans" presStyleCnt="0"/>
      <dgm:spPr/>
    </dgm:pt>
    <dgm:pt modelId="{75664554-F3C4-4D1E-96D5-F71C14D640EA}" type="pres">
      <dgm:prSet presAssocID="{78980E8D-B9DC-4EBD-B4C5-52E61BD44607}" presName="node" presStyleLbl="node1" presStyleIdx="3" presStyleCnt="5" custScaleX="112904" custLinFactNeighborX="-18138" custLinFactNeighborY="-8658">
        <dgm:presLayoutVars>
          <dgm:bulletEnabled val="1"/>
        </dgm:presLayoutVars>
      </dgm:prSet>
      <dgm:spPr/>
    </dgm:pt>
    <dgm:pt modelId="{C8C952AC-DFB2-4D37-92FD-A70FDA9EEDC3}" type="pres">
      <dgm:prSet presAssocID="{BB5AC9D7-3461-4BF8-A795-CD03824D021E}" presName="sibTrans" presStyleCnt="0"/>
      <dgm:spPr/>
    </dgm:pt>
    <dgm:pt modelId="{6957B09B-EA5E-408B-9C7D-69E394E78C9B}" type="pres">
      <dgm:prSet presAssocID="{3DFA9BB7-A77C-4BB4-8D9B-B269A8671988}" presName="node" presStyleLbl="node1" presStyleIdx="4" presStyleCnt="5" custLinFactY="-26067" custLinFactNeighborX="-68030" custLinFactNeighborY="-100000">
        <dgm:presLayoutVars>
          <dgm:bulletEnabled val="1"/>
        </dgm:presLayoutVars>
      </dgm:prSet>
      <dgm:spPr/>
    </dgm:pt>
  </dgm:ptLst>
  <dgm:cxnLst>
    <dgm:cxn modelId="{03272A06-5128-401F-9D04-39C1A1B938B9}" type="presOf" srcId="{78980E8D-B9DC-4EBD-B4C5-52E61BD44607}" destId="{75664554-F3C4-4D1E-96D5-F71C14D640EA}" srcOrd="0" destOrd="0" presId="urn:microsoft.com/office/officeart/2005/8/layout/default"/>
    <dgm:cxn modelId="{0780C908-7150-4708-8628-B81C5201C7A6}" srcId="{0C37DEF1-FAEB-4ED3-A4F8-CB21614EC68C}" destId="{78980E8D-B9DC-4EBD-B4C5-52E61BD44607}" srcOrd="3" destOrd="0" parTransId="{DA66F36E-515E-42E7-B522-22B8ECB8F89A}" sibTransId="{BB5AC9D7-3461-4BF8-A795-CD03824D021E}"/>
    <dgm:cxn modelId="{29FE7F29-99DE-41C6-8713-71433AB65696}" srcId="{0C37DEF1-FAEB-4ED3-A4F8-CB21614EC68C}" destId="{7FA167C2-DA2A-4FA8-8451-8B1CE66BD291}" srcOrd="0" destOrd="0" parTransId="{D9F3F125-D8A8-460B-B297-1DD7AAE38216}" sibTransId="{A1B35796-34F0-4028-B096-6AC69F7CEC89}"/>
    <dgm:cxn modelId="{898D9571-1DE2-4497-AD33-7E0CCDACE542}" srcId="{0C37DEF1-FAEB-4ED3-A4F8-CB21614EC68C}" destId="{5F44CA2F-0366-47CF-B8DF-53F5F7102939}" srcOrd="2" destOrd="0" parTransId="{9D6CB2F5-4C6D-4E4B-84FB-1D7020437442}" sibTransId="{DD5B730E-0C00-450E-9C9E-0D64F93FF212}"/>
    <dgm:cxn modelId="{17982A52-7CF1-47AB-B8BE-F66398FD97F4}" type="presOf" srcId="{3DFA9BB7-A77C-4BB4-8D9B-B269A8671988}" destId="{6957B09B-EA5E-408B-9C7D-69E394E78C9B}" srcOrd="0" destOrd="0" presId="urn:microsoft.com/office/officeart/2005/8/layout/default"/>
    <dgm:cxn modelId="{B0770D80-B452-4D08-AB6C-00C0BDC0E251}" type="presOf" srcId="{0C37DEF1-FAEB-4ED3-A4F8-CB21614EC68C}" destId="{5CA02945-D3DD-4EC0-8B15-99484AD19545}" srcOrd="0" destOrd="0" presId="urn:microsoft.com/office/officeart/2005/8/layout/default"/>
    <dgm:cxn modelId="{7DD90282-5CF9-4651-9ED1-0A1704FD8C41}" type="presOf" srcId="{7FA167C2-DA2A-4FA8-8451-8B1CE66BD291}" destId="{E106ED41-D495-4864-8427-6E033B20C108}" srcOrd="0" destOrd="0" presId="urn:microsoft.com/office/officeart/2005/8/layout/default"/>
    <dgm:cxn modelId="{970521DD-CC90-4525-94DB-95168B670BED}" srcId="{0C37DEF1-FAEB-4ED3-A4F8-CB21614EC68C}" destId="{61E7B0E4-CCDA-40BC-991D-2C88BC64DB9B}" srcOrd="1" destOrd="0" parTransId="{74B7F506-E5BB-4E68-91BA-011F01298AFE}" sibTransId="{6FD9C0B1-8127-434E-970F-E3CB870BEBB5}"/>
    <dgm:cxn modelId="{01FB1FE9-2DB5-4215-B039-6158AB4B9555}" type="presOf" srcId="{61E7B0E4-CCDA-40BC-991D-2C88BC64DB9B}" destId="{9B30EC67-71EC-4A91-BD05-080C780BCE25}" srcOrd="0" destOrd="0" presId="urn:microsoft.com/office/officeart/2005/8/layout/default"/>
    <dgm:cxn modelId="{A63C6CEE-C0AE-497F-9820-6128FA1C6BF1}" srcId="{0C37DEF1-FAEB-4ED3-A4F8-CB21614EC68C}" destId="{3DFA9BB7-A77C-4BB4-8D9B-B269A8671988}" srcOrd="4" destOrd="0" parTransId="{ED6D8BD5-338E-4333-B7D3-8C652CC2978D}" sibTransId="{EA229787-627E-4D57-A7D0-EFE098C5DCB9}"/>
    <dgm:cxn modelId="{CFD35AF4-4996-490F-9460-0530F86B0A59}" type="presOf" srcId="{5F44CA2F-0366-47CF-B8DF-53F5F7102939}" destId="{97FB87F6-85CE-4725-915B-E56BEB64FD00}" srcOrd="0" destOrd="0" presId="urn:microsoft.com/office/officeart/2005/8/layout/default"/>
    <dgm:cxn modelId="{5CF06D8C-C73A-4094-AA0B-73AAB8BE13E3}" type="presParOf" srcId="{5CA02945-D3DD-4EC0-8B15-99484AD19545}" destId="{E106ED41-D495-4864-8427-6E033B20C108}" srcOrd="0" destOrd="0" presId="urn:microsoft.com/office/officeart/2005/8/layout/default"/>
    <dgm:cxn modelId="{663B96EE-3614-4EDE-BDCE-421996FFF2B8}" type="presParOf" srcId="{5CA02945-D3DD-4EC0-8B15-99484AD19545}" destId="{163C4E77-4883-47D1-BDB3-4529B5ABD676}" srcOrd="1" destOrd="0" presId="urn:microsoft.com/office/officeart/2005/8/layout/default"/>
    <dgm:cxn modelId="{2E2ED19C-966E-437F-8FE1-401B15F2B86B}" type="presParOf" srcId="{5CA02945-D3DD-4EC0-8B15-99484AD19545}" destId="{9B30EC67-71EC-4A91-BD05-080C780BCE25}" srcOrd="2" destOrd="0" presId="urn:microsoft.com/office/officeart/2005/8/layout/default"/>
    <dgm:cxn modelId="{1B89F247-2FC2-40D8-B3AE-8CCF595065A9}" type="presParOf" srcId="{5CA02945-D3DD-4EC0-8B15-99484AD19545}" destId="{254A38CE-F3E1-4848-9DBE-F3D2FD2C6A66}" srcOrd="3" destOrd="0" presId="urn:microsoft.com/office/officeart/2005/8/layout/default"/>
    <dgm:cxn modelId="{7C4DF748-27C4-422D-ABAC-6438ED5568B4}" type="presParOf" srcId="{5CA02945-D3DD-4EC0-8B15-99484AD19545}" destId="{97FB87F6-85CE-4725-915B-E56BEB64FD00}" srcOrd="4" destOrd="0" presId="urn:microsoft.com/office/officeart/2005/8/layout/default"/>
    <dgm:cxn modelId="{11558F81-BA84-4527-A5C2-BCE133835800}" type="presParOf" srcId="{5CA02945-D3DD-4EC0-8B15-99484AD19545}" destId="{B67E6082-1868-4BE2-BF9C-22E5AE77DAA0}" srcOrd="5" destOrd="0" presId="urn:microsoft.com/office/officeart/2005/8/layout/default"/>
    <dgm:cxn modelId="{CA262366-35F2-4B5C-8E0D-3B430152DF02}" type="presParOf" srcId="{5CA02945-D3DD-4EC0-8B15-99484AD19545}" destId="{75664554-F3C4-4D1E-96D5-F71C14D640EA}" srcOrd="6" destOrd="0" presId="urn:microsoft.com/office/officeart/2005/8/layout/default"/>
    <dgm:cxn modelId="{77CAA3CE-5F69-4F41-9CC2-79BE57DCA804}" type="presParOf" srcId="{5CA02945-D3DD-4EC0-8B15-99484AD19545}" destId="{C8C952AC-DFB2-4D37-92FD-A70FDA9EEDC3}" srcOrd="7" destOrd="0" presId="urn:microsoft.com/office/officeart/2005/8/layout/default"/>
    <dgm:cxn modelId="{B5A5322F-CDE7-4581-8BBC-6E1AE6D58AF3}" type="presParOf" srcId="{5CA02945-D3DD-4EC0-8B15-99484AD19545}" destId="{6957B09B-EA5E-408B-9C7D-69E394E78C9B}" srcOrd="8"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6ED41-D495-4864-8427-6E033B20C108}">
      <dsp:nvSpPr>
        <dsp:cNvPr id="0" name=""/>
        <dsp:cNvSpPr/>
      </dsp:nvSpPr>
      <dsp:spPr>
        <a:xfrm>
          <a:off x="45456" y="81917"/>
          <a:ext cx="3316141" cy="1989685"/>
        </a:xfrm>
        <a:prstGeom prst="rect">
          <a:avLst/>
        </a:prstGeom>
        <a:solidFill>
          <a:srgbClr val="92D050"/>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b="1" kern="1200" dirty="0">
              <a:latin typeface="Arial" panose="020B0604020202020204" pitchFamily="34" charset="0"/>
              <a:cs typeface="Arial" panose="020B0604020202020204" pitchFamily="34" charset="0"/>
            </a:rPr>
            <a:t>Water Master Plan including Capital Improvement Plan </a:t>
          </a:r>
        </a:p>
        <a:p>
          <a:pPr marL="0" lvl="0" indent="0" algn="ctr" defTabSz="889000">
            <a:lnSpc>
              <a:spcPct val="100000"/>
            </a:lnSpc>
            <a:spcBef>
              <a:spcPct val="0"/>
            </a:spcBef>
            <a:spcAft>
              <a:spcPct val="35000"/>
            </a:spcAft>
            <a:buNone/>
          </a:pPr>
          <a:r>
            <a:rPr lang="en-US" sz="2000" b="1" kern="1200" dirty="0">
              <a:latin typeface="Arial" panose="020B0604020202020204" pitchFamily="34" charset="0"/>
              <a:cs typeface="Arial" panose="020B0604020202020204" pitchFamily="34" charset="0"/>
            </a:rPr>
            <a:t>$250k in 26/27</a:t>
          </a:r>
        </a:p>
      </dsp:txBody>
      <dsp:txXfrm>
        <a:off x="45456" y="81917"/>
        <a:ext cx="3316141" cy="1989685"/>
      </dsp:txXfrm>
    </dsp:sp>
    <dsp:sp modelId="{9B30EC67-71EC-4A91-BD05-080C780BCE25}">
      <dsp:nvSpPr>
        <dsp:cNvPr id="0" name=""/>
        <dsp:cNvSpPr/>
      </dsp:nvSpPr>
      <dsp:spPr>
        <a:xfrm>
          <a:off x="5223711" y="2417987"/>
          <a:ext cx="3316141" cy="1989685"/>
        </a:xfrm>
        <a:prstGeom prst="rect">
          <a:avLst/>
        </a:prstGeom>
        <a:solidFill>
          <a:srgbClr val="ECA946"/>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b="1" kern="1200" dirty="0">
              <a:latin typeface="Arial" panose="020B0604020202020204" pitchFamily="34" charset="0"/>
              <a:cs typeface="Arial" panose="020B0604020202020204" pitchFamily="34" charset="0"/>
            </a:rPr>
            <a:t>26/27 Water Rate Study $70k</a:t>
          </a:r>
        </a:p>
        <a:p>
          <a:pPr marL="0" lvl="0" indent="0" algn="ctr" defTabSz="889000">
            <a:lnSpc>
              <a:spcPct val="100000"/>
            </a:lnSpc>
            <a:spcBef>
              <a:spcPct val="0"/>
            </a:spcBef>
            <a:spcAft>
              <a:spcPct val="35000"/>
            </a:spcAft>
            <a:buNone/>
          </a:pPr>
          <a:r>
            <a:rPr lang="en-US" sz="1600" b="1" kern="1200" dirty="0">
              <a:latin typeface="Arial" panose="020B0604020202020204" pitchFamily="34" charset="0"/>
              <a:cs typeface="Arial" panose="020B0604020202020204" pitchFamily="34" charset="0"/>
            </a:rPr>
            <a:t>Budget split $30k in 26/27;</a:t>
          </a:r>
        </a:p>
        <a:p>
          <a:pPr marL="0" lvl="0" indent="0" algn="ctr" defTabSz="889000">
            <a:lnSpc>
              <a:spcPct val="100000"/>
            </a:lnSpc>
            <a:spcBef>
              <a:spcPct val="0"/>
            </a:spcBef>
            <a:spcAft>
              <a:spcPct val="35000"/>
            </a:spcAft>
            <a:buNone/>
          </a:pPr>
          <a:r>
            <a:rPr lang="en-US" sz="1600" b="1" kern="1200" dirty="0">
              <a:latin typeface="Arial" panose="020B0604020202020204" pitchFamily="34" charset="0"/>
              <a:cs typeface="Arial" panose="020B0604020202020204" pitchFamily="34" charset="0"/>
            </a:rPr>
            <a:t>$40k planned for 27/28</a:t>
          </a:r>
        </a:p>
      </dsp:txBody>
      <dsp:txXfrm>
        <a:off x="5223711" y="2417987"/>
        <a:ext cx="3316141" cy="1989685"/>
      </dsp:txXfrm>
    </dsp:sp>
    <dsp:sp modelId="{97FB87F6-85CE-4725-915B-E56BEB64FD00}">
      <dsp:nvSpPr>
        <dsp:cNvPr id="0" name=""/>
        <dsp:cNvSpPr/>
      </dsp:nvSpPr>
      <dsp:spPr>
        <a:xfrm>
          <a:off x="7045500" y="81917"/>
          <a:ext cx="3546315" cy="1989685"/>
        </a:xfrm>
        <a:prstGeom prst="rect">
          <a:avLst/>
        </a:prstGeom>
        <a:solidFill>
          <a:srgbClr val="92D050"/>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b="1" kern="1200" dirty="0">
              <a:latin typeface="Arial" panose="020B0604020202020204" pitchFamily="34" charset="0"/>
              <a:cs typeface="Arial" panose="020B0604020202020204" pitchFamily="34" charset="0"/>
            </a:rPr>
            <a:t>Emergency Response Plan &amp;  AWIA Risk &amp; Resilience Plan</a:t>
          </a:r>
        </a:p>
        <a:p>
          <a:pPr marL="0" lvl="0" indent="0" algn="ctr" defTabSz="800100">
            <a:lnSpc>
              <a:spcPct val="100000"/>
            </a:lnSpc>
            <a:spcBef>
              <a:spcPct val="0"/>
            </a:spcBef>
            <a:spcAft>
              <a:spcPct val="35000"/>
            </a:spcAft>
            <a:buNone/>
          </a:pPr>
          <a:r>
            <a:rPr lang="en-US" sz="2000" b="1" kern="1200" dirty="0">
              <a:latin typeface="Arial" panose="020B0604020202020204" pitchFamily="34" charset="0"/>
              <a:cs typeface="Arial" panose="020B0604020202020204" pitchFamily="34" charset="0"/>
            </a:rPr>
            <a:t>$65k total</a:t>
          </a:r>
        </a:p>
        <a:p>
          <a:pPr marL="0" lvl="0" indent="0" algn="ctr" defTabSz="800100">
            <a:lnSpc>
              <a:spcPct val="100000"/>
            </a:lnSpc>
            <a:spcBef>
              <a:spcPct val="0"/>
            </a:spcBef>
            <a:spcAft>
              <a:spcPct val="35000"/>
            </a:spcAft>
            <a:buNone/>
          </a:pPr>
          <a:r>
            <a:rPr lang="en-US" sz="1400" b="1" kern="1200" dirty="0">
              <a:latin typeface="Arial" panose="020B0604020202020204" pitchFamily="34" charset="0"/>
              <a:cs typeface="Arial" panose="020B0604020202020204" pitchFamily="34" charset="0"/>
            </a:rPr>
            <a:t>Budget split $25k in 25/26; </a:t>
          </a:r>
        </a:p>
        <a:p>
          <a:pPr marL="0" lvl="0" indent="0" algn="ctr" defTabSz="800100">
            <a:lnSpc>
              <a:spcPct val="100000"/>
            </a:lnSpc>
            <a:spcBef>
              <a:spcPct val="0"/>
            </a:spcBef>
            <a:spcAft>
              <a:spcPct val="35000"/>
            </a:spcAft>
            <a:buNone/>
          </a:pPr>
          <a:r>
            <a:rPr lang="en-US" sz="1400" b="1" kern="1200" dirty="0">
              <a:latin typeface="Arial" panose="020B0604020202020204" pitchFamily="34" charset="0"/>
              <a:cs typeface="Arial" panose="020B0604020202020204" pitchFamily="34" charset="0"/>
            </a:rPr>
            <a:t>$40k in 26/27</a:t>
          </a:r>
          <a:endParaRPr lang="en-US" sz="1700" b="1" kern="1200" dirty="0">
            <a:latin typeface="Arial" panose="020B0604020202020204" pitchFamily="34" charset="0"/>
            <a:cs typeface="Arial" panose="020B0604020202020204" pitchFamily="34" charset="0"/>
          </a:endParaRPr>
        </a:p>
      </dsp:txBody>
      <dsp:txXfrm>
        <a:off x="7045500" y="81917"/>
        <a:ext cx="3546315" cy="1989685"/>
      </dsp:txXfrm>
    </dsp:sp>
    <dsp:sp modelId="{75664554-F3C4-4D1E-96D5-F71C14D640EA}">
      <dsp:nvSpPr>
        <dsp:cNvPr id="0" name=""/>
        <dsp:cNvSpPr/>
      </dsp:nvSpPr>
      <dsp:spPr>
        <a:xfrm>
          <a:off x="1127099" y="2417980"/>
          <a:ext cx="3744056" cy="1989685"/>
        </a:xfrm>
        <a:prstGeom prst="rect">
          <a:avLst/>
        </a:prstGeom>
        <a:solidFill>
          <a:srgbClr val="ECA946"/>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0"/>
            </a:spcAft>
            <a:buNone/>
          </a:pPr>
          <a:r>
            <a:rPr lang="en-US" sz="2000" b="1" kern="1200" dirty="0">
              <a:latin typeface="Arial" panose="020B0604020202020204" pitchFamily="34" charset="0"/>
              <a:cs typeface="Arial" panose="020B0604020202020204" pitchFamily="34" charset="0"/>
            </a:rPr>
            <a:t>26/27 Wastewater Package Treatment Rate Study </a:t>
          </a:r>
        </a:p>
        <a:p>
          <a:pPr marL="0" lvl="0" indent="0" algn="ctr" defTabSz="889000">
            <a:lnSpc>
              <a:spcPct val="100000"/>
            </a:lnSpc>
            <a:spcBef>
              <a:spcPct val="0"/>
            </a:spcBef>
            <a:spcAft>
              <a:spcPct val="35000"/>
            </a:spcAft>
            <a:buNone/>
          </a:pPr>
          <a:r>
            <a:rPr lang="en-US" sz="1600" b="1" kern="1200" dirty="0">
              <a:latin typeface="Arial" panose="020B0604020202020204" pitchFamily="34" charset="0"/>
              <a:cs typeface="Arial" panose="020B0604020202020204" pitchFamily="34" charset="0"/>
            </a:rPr>
            <a:t>(for billing of tract development wastewater package services)</a:t>
          </a:r>
        </a:p>
        <a:p>
          <a:pPr marL="0" lvl="0" indent="0" algn="ctr" defTabSz="889000">
            <a:lnSpc>
              <a:spcPct val="100000"/>
            </a:lnSpc>
            <a:spcBef>
              <a:spcPct val="0"/>
            </a:spcBef>
            <a:spcAft>
              <a:spcPct val="35000"/>
            </a:spcAft>
            <a:buNone/>
          </a:pPr>
          <a:r>
            <a:rPr lang="en-US" sz="2000" b="1" kern="1200" dirty="0">
              <a:latin typeface="Arial" panose="020B0604020202020204" pitchFamily="34" charset="0"/>
              <a:cs typeface="Arial" panose="020B0604020202020204" pitchFamily="34" charset="0"/>
            </a:rPr>
            <a:t>$30k in 26/27</a:t>
          </a:r>
        </a:p>
      </dsp:txBody>
      <dsp:txXfrm>
        <a:off x="1127099" y="2417980"/>
        <a:ext cx="3744056" cy="1989685"/>
      </dsp:txXfrm>
    </dsp:sp>
    <dsp:sp modelId="{6957B09B-EA5E-408B-9C7D-69E394E78C9B}">
      <dsp:nvSpPr>
        <dsp:cNvPr id="0" name=""/>
        <dsp:cNvSpPr/>
      </dsp:nvSpPr>
      <dsp:spPr>
        <a:xfrm>
          <a:off x="3548280" y="81911"/>
          <a:ext cx="3316141" cy="1989685"/>
        </a:xfrm>
        <a:prstGeom prst="rect">
          <a:avLst/>
        </a:prstGeom>
        <a:solidFill>
          <a:srgbClr val="92D050"/>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b="1" kern="1200" dirty="0">
              <a:latin typeface="Arial" panose="020B0604020202020204" pitchFamily="34" charset="0"/>
              <a:cs typeface="Arial" panose="020B0604020202020204" pitchFamily="34" charset="0"/>
            </a:rPr>
            <a:t>HDMC Wastewater Treatment Plant (WWTP) Monitoring Well Study in 26/27</a:t>
          </a:r>
        </a:p>
        <a:p>
          <a:pPr marL="0" lvl="0" indent="0" algn="ctr" defTabSz="889000">
            <a:lnSpc>
              <a:spcPct val="100000"/>
            </a:lnSpc>
            <a:spcBef>
              <a:spcPct val="0"/>
            </a:spcBef>
            <a:spcAft>
              <a:spcPct val="35000"/>
            </a:spcAft>
            <a:buNone/>
          </a:pPr>
          <a:r>
            <a:rPr lang="en-US" sz="2000" b="1" kern="1200" dirty="0">
              <a:latin typeface="Arial" panose="020B0604020202020204" pitchFamily="34" charset="0"/>
              <a:cs typeface="Arial" panose="020B0604020202020204" pitchFamily="34" charset="0"/>
            </a:rPr>
            <a:t>$100k</a:t>
          </a:r>
        </a:p>
      </dsp:txBody>
      <dsp:txXfrm>
        <a:off x="3548280" y="81911"/>
        <a:ext cx="3316141" cy="198968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30T17:16:45.5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0 125 0,'15536'-125'0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6BF7FB2-0DAD-4005-89F4-AEE61D948193}" type="datetimeFigureOut">
              <a:rPr lang="en-US" smtClean="0"/>
              <a:t>05/13/2026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2A37ACA-85B0-4DB1-A802-BE6DB9763D30}" type="slidenum">
              <a:rPr lang="en-US" smtClean="0"/>
              <a:t>‹#›</a:t>
            </a:fld>
            <a:endParaRPr lang="en-US"/>
          </a:p>
        </p:txBody>
      </p:sp>
    </p:spTree>
    <p:extLst>
      <p:ext uri="{BB962C8B-B14F-4D97-AF65-F5344CB8AC3E}">
        <p14:creationId xmlns:p14="http://schemas.microsoft.com/office/powerpoint/2010/main" val="3793782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59A49B-B340-47E5-9BD4-10590D346A64}" type="datetime1">
              <a:rPr lang="en-US" smtClean="0"/>
              <a:t>05/13/2026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390580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6A36EF-EE81-4393-9D40-43337ADE82EC}" type="datetime1">
              <a:rPr lang="en-US" smtClean="0"/>
              <a:t>05/13/2026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65157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85FCC9-7909-4BB0-8DCA-3A851BF225DD}" type="datetime1">
              <a:rPr lang="en-US" smtClean="0"/>
              <a:t>05/13/2026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56902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560C71-C645-438C-9DEB-3C68BB6BBBA3}" type="datetime1">
              <a:rPr lang="en-US" smtClean="0"/>
              <a:t>05/13/2026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23195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F87F64-A710-4974-A9FD-AD4EC91ADEDD}" type="datetime1">
              <a:rPr lang="en-US" smtClean="0"/>
              <a:t>05/13/2026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80783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DD6D61-25AB-44CB-9F8C-F618EC1C4241}" type="datetime1">
              <a:rPr lang="en-US" smtClean="0"/>
              <a:t>05/13/2026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4310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555602-36F4-4B3F-A139-679D415FFD01}" type="datetime1">
              <a:rPr lang="en-US" smtClean="0"/>
              <a:t>05/13/2026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38516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A4D62E-94B8-47E2-B8C0-288EE815AACA}" type="datetime1">
              <a:rPr lang="en-US" smtClean="0"/>
              <a:t>05/13/2026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55268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812A37-2FB6-4C70-A6BC-70A7AFD0EAA9}" type="datetime1">
              <a:rPr lang="en-US" smtClean="0"/>
              <a:t>05/13/2026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3381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F158E4-ABA6-495F-9AD1-8CC6E76B946D}" type="datetime1">
              <a:rPr lang="en-US" smtClean="0"/>
              <a:t>05/13/2026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32613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448BAF-DE95-4705-BB16-904E34D43E87}" type="datetime1">
              <a:rPr lang="en-US" smtClean="0"/>
              <a:t>05/13/2026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53411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3E1A65-6F75-438B-A5D1-8841FFEBFCD8}" type="datetime1">
              <a:rPr lang="en-US" smtClean="0"/>
              <a:t>05/13/2026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75574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3B975C-BC76-4F47-843C-E1E378D281CA}" type="datetime1">
              <a:rPr lang="en-US" smtClean="0"/>
              <a:t>05/13/2026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89661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F9DF41-AA12-4C15-B9AC-F272490119BD}" type="datetime1">
              <a:rPr lang="en-US" smtClean="0"/>
              <a:t>05/13/2026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8828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C4EE4D-B2A5-4D32-888A-CA4786004DDB}" type="datetime1">
              <a:rPr lang="en-US" smtClean="0"/>
              <a:t>05/13/2026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35905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5" name="Date Placeholder 4"/>
          <p:cNvSpPr>
            <a:spLocks noGrp="1"/>
          </p:cNvSpPr>
          <p:nvPr>
            <p:ph type="dt" sz="half" idx="10"/>
          </p:nvPr>
        </p:nvSpPr>
        <p:spPr/>
        <p:txBody>
          <a:bodyPr/>
          <a:lstStyle/>
          <a:p>
            <a:fld id="{DEFB5FAA-1BB5-4F66-B8A5-E17C565251EA}" type="datetime1">
              <a:rPr lang="en-US" smtClean="0"/>
              <a:t>05/13/2026</a:t>
            </a:fld>
            <a:endParaRPr lang="en-US" dirty="0"/>
          </a:p>
        </p:txBody>
      </p:sp>
    </p:spTree>
    <p:extLst>
      <p:ext uri="{BB962C8B-B14F-4D97-AF65-F5344CB8AC3E}">
        <p14:creationId xmlns:p14="http://schemas.microsoft.com/office/powerpoint/2010/main" val="390972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46F098-BBE4-4E74-8882-2FCC6449F49B}" type="datetime1">
              <a:rPr lang="en-US" smtClean="0"/>
              <a:t>05/13/2026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38359138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customXml" Target="../ink/ink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www.srinsoft.engineering/blogs/author/v-srinivasan/" TargetMode="External"/><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www.knowledge7.com/2013/11/20/budget-2014-not-much-for-ict/" TargetMode="External"/><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www.gfoa.org/rethinking-budgeting-core-principles" TargetMode="External"/><Relationship Id="rId2" Type="http://schemas.openxmlformats.org/officeDocument/2006/relationships/image" Target="../media/image4.png"/><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hyperlink" Target="https://www.gfoa.org/long-form/why-we-budget?_zs=D7SOj1&amp;_zl=T0t9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4CF0A-2CF7-07C9-21A6-AF887E06E3FA}"/>
              </a:ext>
            </a:extLst>
          </p:cNvPr>
          <p:cNvSpPr>
            <a:spLocks noGrp="1"/>
          </p:cNvSpPr>
          <p:nvPr>
            <p:ph type="title"/>
          </p:nvPr>
        </p:nvSpPr>
        <p:spPr>
          <a:xfrm>
            <a:off x="1245225" y="755529"/>
            <a:ext cx="8596668" cy="3965128"/>
          </a:xfr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softEdge rad="31750"/>
          </a:effectLst>
        </p:spPr>
        <p:style>
          <a:lnRef idx="0">
            <a:scrgbClr r="0" g="0" b="0"/>
          </a:lnRef>
          <a:fillRef idx="0">
            <a:scrgbClr r="0" g="0" b="0"/>
          </a:fillRef>
          <a:effectRef idx="0">
            <a:scrgbClr r="0" g="0" b="0"/>
          </a:effectRef>
          <a:fontRef idx="minor">
            <a:schemeClr val="lt1"/>
          </a:fontRef>
        </p:style>
        <p:txBody>
          <a:bodyPr>
            <a:normAutofit/>
          </a:bodyPr>
          <a:lstStyle/>
          <a:p>
            <a:br>
              <a:rPr lang="en-US" dirty="0"/>
            </a:br>
            <a:br>
              <a:rPr lang="en-US" dirty="0"/>
            </a:br>
            <a:br>
              <a:rPr lang="en-US" dirty="0"/>
            </a:br>
            <a:r>
              <a:rPr lang="en-US" sz="4800" b="1" dirty="0"/>
              <a:t>25/26 REVISED BUDGET</a:t>
            </a:r>
            <a:br>
              <a:rPr lang="en-US" sz="4800" b="1" dirty="0"/>
            </a:br>
            <a:r>
              <a:rPr lang="en-US" sz="4800" b="1" dirty="0"/>
              <a:t>26/27 PROPOSED BUDGET</a:t>
            </a:r>
            <a:endParaRPr lang="en-US" b="1" dirty="0">
              <a:solidFill>
                <a:schemeClr val="accent2">
                  <a:lumMod val="75000"/>
                </a:schemeClr>
              </a:solidFill>
            </a:endParaRPr>
          </a:p>
        </p:txBody>
      </p:sp>
      <p:sp>
        <p:nvSpPr>
          <p:cNvPr id="3" name="Text Placeholder 2">
            <a:extLst>
              <a:ext uri="{FF2B5EF4-FFF2-40B4-BE49-F238E27FC236}">
                <a16:creationId xmlns:a16="http://schemas.microsoft.com/office/drawing/2014/main" id="{77C8D001-C59E-649A-B4BD-53699B1D3189}"/>
              </a:ext>
            </a:extLst>
          </p:cNvPr>
          <p:cNvSpPr>
            <a:spLocks noGrp="1"/>
          </p:cNvSpPr>
          <p:nvPr>
            <p:ph type="body" idx="1"/>
          </p:nvPr>
        </p:nvSpPr>
        <p:spPr>
          <a:xfrm>
            <a:off x="1007268" y="4948469"/>
            <a:ext cx="8596668" cy="865080"/>
          </a:xfrm>
        </p:spPr>
        <p:txBody>
          <a:bodyPr>
            <a:normAutofit fontScale="77500" lnSpcReduction="20000"/>
          </a:bodyPr>
          <a:lstStyle/>
          <a:p>
            <a:pPr algn="ctr"/>
            <a:r>
              <a:rPr lang="en-US" sz="3200" dirty="0"/>
              <a:t>Presented 05/11/26</a:t>
            </a:r>
          </a:p>
          <a:p>
            <a:pPr algn="ctr"/>
            <a:r>
              <a:rPr lang="en-US" sz="3200" dirty="0"/>
              <a:t>By Director of Finance Roman</a:t>
            </a:r>
          </a:p>
        </p:txBody>
      </p:sp>
      <p:sp>
        <p:nvSpPr>
          <p:cNvPr id="4" name="Slide Number Placeholder 3">
            <a:extLst>
              <a:ext uri="{FF2B5EF4-FFF2-40B4-BE49-F238E27FC236}">
                <a16:creationId xmlns:a16="http://schemas.microsoft.com/office/drawing/2014/main" id="{A313BBE5-7256-4F4C-C2D4-51F5DC2A0FB6}"/>
              </a:ext>
            </a:extLst>
          </p:cNvPr>
          <p:cNvSpPr>
            <a:spLocks noGrp="1"/>
          </p:cNvSpPr>
          <p:nvPr>
            <p:ph type="sldNum" sz="quarter" idx="12"/>
          </p:nvPr>
        </p:nvSpPr>
        <p:spPr/>
        <p:txBody>
          <a:bodyPr/>
          <a:lstStyle/>
          <a:p>
            <a:fld id="{3A98EE3D-8CD1-4C3F-BD1C-C98C9596463C}" type="slidenum">
              <a:rPr lang="en-US" smtClean="0"/>
              <a:t>1</a:t>
            </a:fld>
            <a:endParaRPr lang="en-US" dirty="0"/>
          </a:p>
        </p:txBody>
      </p:sp>
      <p:pic>
        <p:nvPicPr>
          <p:cNvPr id="6" name="Picture 5">
            <a:extLst>
              <a:ext uri="{FF2B5EF4-FFF2-40B4-BE49-F238E27FC236}">
                <a16:creationId xmlns:a16="http://schemas.microsoft.com/office/drawing/2014/main" id="{20074294-FFF2-F166-3EAE-939FFE2430DE}"/>
              </a:ext>
            </a:extLst>
          </p:cNvPr>
          <p:cNvPicPr>
            <a:picLocks noChangeAspect="1"/>
          </p:cNvPicPr>
          <p:nvPr/>
        </p:nvPicPr>
        <p:blipFill>
          <a:blip r:embed="rId2"/>
          <a:stretch>
            <a:fillRect/>
          </a:stretch>
        </p:blipFill>
        <p:spPr>
          <a:xfrm>
            <a:off x="396063" y="1035847"/>
            <a:ext cx="4618492" cy="1427685"/>
          </a:xfrm>
          <a:prstGeom prst="rect">
            <a:avLst/>
          </a:prstGeom>
          <a:effectLst>
            <a:softEdge rad="31750"/>
          </a:effectLst>
        </p:spPr>
      </p:pic>
    </p:spTree>
    <p:extLst>
      <p:ext uri="{BB962C8B-B14F-4D97-AF65-F5344CB8AC3E}">
        <p14:creationId xmlns:p14="http://schemas.microsoft.com/office/powerpoint/2010/main" val="2434292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27BE1-CF1C-C8E8-A979-3FBC3624A0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BE6B83-1617-8BF4-2A19-82A79D153075}"/>
              </a:ext>
            </a:extLst>
          </p:cNvPr>
          <p:cNvSpPr>
            <a:spLocks noGrp="1"/>
          </p:cNvSpPr>
          <p:nvPr>
            <p:ph type="title"/>
          </p:nvPr>
        </p:nvSpPr>
        <p:spPr>
          <a:xfrm>
            <a:off x="1707237" y="2871537"/>
            <a:ext cx="8596668" cy="1320800"/>
          </a:xfrm>
        </p:spPr>
        <p:txBody>
          <a:bodyPr>
            <a:normAutofit/>
          </a:bodyPr>
          <a:lstStyle/>
          <a:p>
            <a:r>
              <a:rPr lang="en-US" sz="5400" dirty="0">
                <a:solidFill>
                  <a:schemeClr val="accent2">
                    <a:lumMod val="75000"/>
                  </a:schemeClr>
                </a:solidFill>
              </a:rPr>
              <a:t>OPERATING BUDGET</a:t>
            </a:r>
          </a:p>
        </p:txBody>
      </p:sp>
      <p:sp>
        <p:nvSpPr>
          <p:cNvPr id="3" name="Slide Number Placeholder 2">
            <a:extLst>
              <a:ext uri="{FF2B5EF4-FFF2-40B4-BE49-F238E27FC236}">
                <a16:creationId xmlns:a16="http://schemas.microsoft.com/office/drawing/2014/main" id="{60F44CFB-AE33-D800-F427-2F28B2D9807B}"/>
              </a:ext>
            </a:extLst>
          </p:cNvPr>
          <p:cNvSpPr>
            <a:spLocks noGrp="1"/>
          </p:cNvSpPr>
          <p:nvPr>
            <p:ph type="sldNum" sz="quarter" idx="12"/>
          </p:nvPr>
        </p:nvSpPr>
        <p:spPr/>
        <p:txBody>
          <a:bodyPr/>
          <a:lstStyle/>
          <a:p>
            <a:fld id="{3A98EE3D-8CD1-4C3F-BD1C-C98C9596463C}" type="slidenum">
              <a:rPr lang="en-US" smtClean="0"/>
              <a:t>10</a:t>
            </a:fld>
            <a:endParaRPr lang="en-US" dirty="0"/>
          </a:p>
        </p:txBody>
      </p:sp>
    </p:spTree>
    <p:extLst>
      <p:ext uri="{BB962C8B-B14F-4D97-AF65-F5344CB8AC3E}">
        <p14:creationId xmlns:p14="http://schemas.microsoft.com/office/powerpoint/2010/main" val="632081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1F205-E8A9-4237-8AD2-ABD9BF694F3E}"/>
              </a:ext>
            </a:extLst>
          </p:cNvPr>
          <p:cNvSpPr>
            <a:spLocks noGrp="1"/>
          </p:cNvSpPr>
          <p:nvPr>
            <p:ph type="title"/>
          </p:nvPr>
        </p:nvSpPr>
        <p:spPr>
          <a:xfrm>
            <a:off x="395621" y="147695"/>
            <a:ext cx="10302444" cy="648886"/>
          </a:xfrm>
        </p:spPr>
        <p:txBody>
          <a:bodyPr>
            <a:noAutofit/>
          </a:bodyPr>
          <a:lstStyle/>
          <a:p>
            <a:r>
              <a:rPr lang="en-US" sz="3200" dirty="0">
                <a:solidFill>
                  <a:schemeClr val="accent2">
                    <a:lumMod val="75000"/>
                  </a:schemeClr>
                </a:solidFill>
                <a:latin typeface="Arial" panose="020B0604020202020204" pitchFamily="34" charset="0"/>
                <a:cs typeface="Arial" panose="020B0604020202020204" pitchFamily="34" charset="0"/>
              </a:rPr>
              <a:t>OPERATING: DEPARTMENTAL SUMMARY </a:t>
            </a:r>
            <a:br>
              <a:rPr lang="en-US" sz="3200" dirty="0">
                <a:solidFill>
                  <a:schemeClr val="accent2">
                    <a:lumMod val="75000"/>
                  </a:schemeClr>
                </a:solidFill>
                <a:latin typeface="Arial" panose="020B0604020202020204" pitchFamily="34" charset="0"/>
                <a:cs typeface="Arial" panose="020B0604020202020204" pitchFamily="34" charset="0"/>
              </a:rPr>
            </a:br>
            <a:r>
              <a:rPr lang="en-US" sz="2400" dirty="0">
                <a:solidFill>
                  <a:schemeClr val="accent2">
                    <a:lumMod val="75000"/>
                  </a:schemeClr>
                </a:solidFill>
                <a:latin typeface="Arial" panose="020B0604020202020204" pitchFamily="34" charset="0"/>
                <a:cs typeface="Arial" panose="020B0604020202020204" pitchFamily="34" charset="0"/>
              </a:rPr>
              <a:t>DRAWDOWN OF RESERVES / NET REVENUES BEFORE CAPITAL</a:t>
            </a:r>
            <a:endParaRPr lang="en-US" sz="2800" dirty="0">
              <a:solidFill>
                <a:schemeClr val="accent2">
                  <a:lumMod val="75000"/>
                </a:scheme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24B27B1-5F58-1DAF-336D-735289B8AA19}"/>
              </a:ext>
            </a:extLst>
          </p:cNvPr>
          <p:cNvSpPr>
            <a:spLocks noGrp="1"/>
          </p:cNvSpPr>
          <p:nvPr>
            <p:ph type="sldNum" sz="quarter" idx="12"/>
          </p:nvPr>
        </p:nvSpPr>
        <p:spPr/>
        <p:txBody>
          <a:bodyPr/>
          <a:lstStyle/>
          <a:p>
            <a:fld id="{3A98EE3D-8CD1-4C3F-BD1C-C98C9596463C}" type="slidenum">
              <a:rPr lang="en-US" smtClean="0"/>
              <a:t>11</a:t>
            </a:fld>
            <a:endParaRPr lang="en-US" dirty="0"/>
          </a:p>
        </p:txBody>
      </p:sp>
      <p:sp>
        <p:nvSpPr>
          <p:cNvPr id="8" name="Right Brace 7">
            <a:extLst>
              <a:ext uri="{FF2B5EF4-FFF2-40B4-BE49-F238E27FC236}">
                <a16:creationId xmlns:a16="http://schemas.microsoft.com/office/drawing/2014/main" id="{97DEEFF0-4965-D4C7-FC92-8EBC02735304}"/>
              </a:ext>
            </a:extLst>
          </p:cNvPr>
          <p:cNvSpPr/>
          <p:nvPr/>
        </p:nvSpPr>
        <p:spPr>
          <a:xfrm>
            <a:off x="9058299" y="3723539"/>
            <a:ext cx="411165" cy="127635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9A1F26FF-2F8D-9CFF-3A77-E19FF7F295A3}"/>
              </a:ext>
            </a:extLst>
          </p:cNvPr>
          <p:cNvSpPr txBox="1"/>
          <p:nvPr/>
        </p:nvSpPr>
        <p:spPr>
          <a:xfrm>
            <a:off x="9504366" y="3998805"/>
            <a:ext cx="1465760" cy="1323439"/>
          </a:xfrm>
          <a:prstGeom prst="rect">
            <a:avLst/>
          </a:prstGeom>
          <a:noFill/>
        </p:spPr>
        <p:txBody>
          <a:bodyPr wrap="square" rtlCol="0">
            <a:spAutoFit/>
          </a:bodyPr>
          <a:lstStyle/>
          <a:p>
            <a:r>
              <a:rPr lang="en-US" sz="1600" dirty="0"/>
              <a:t>$9,578,919 Op expenses (excludes non-operating expenses)</a:t>
            </a:r>
          </a:p>
        </p:txBody>
      </p:sp>
      <p:sp>
        <p:nvSpPr>
          <p:cNvPr id="5" name="Content Placeholder 2">
            <a:extLst>
              <a:ext uri="{FF2B5EF4-FFF2-40B4-BE49-F238E27FC236}">
                <a16:creationId xmlns:a16="http://schemas.microsoft.com/office/drawing/2014/main" id="{1E6ADD9D-FFA2-687D-C05A-9387241D0CE0}"/>
              </a:ext>
            </a:extLst>
          </p:cNvPr>
          <p:cNvSpPr txBox="1">
            <a:spLocks/>
          </p:cNvSpPr>
          <p:nvPr/>
        </p:nvSpPr>
        <p:spPr>
          <a:xfrm>
            <a:off x="9900458" y="6292735"/>
            <a:ext cx="2079991" cy="486715"/>
          </a:xfrm>
          <a:prstGeom prst="rect">
            <a:avLst/>
          </a:prstGeom>
          <a:solidFill>
            <a:schemeClr val="bg1">
              <a:lumMod val="95000"/>
            </a:schemeClr>
          </a:solidFill>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r">
              <a:buFont typeface="Wingdings 3" charset="2"/>
              <a:buNone/>
            </a:pPr>
            <a:r>
              <a:rPr lang="en-US" dirty="0">
                <a:solidFill>
                  <a:schemeClr val="tx1"/>
                </a:solidFill>
                <a:latin typeface="Arial" panose="020B0604020202020204" pitchFamily="34" charset="0"/>
                <a:cs typeface="Arial" panose="020B0604020202020204" pitchFamily="34" charset="0"/>
              </a:rPr>
              <a:t>Refer to Page 16 of the Agenda packet</a:t>
            </a:r>
            <a:r>
              <a:rPr lang="en-US" dirty="0">
                <a:solidFill>
                  <a:srgbClr val="00B050"/>
                </a:solidFill>
                <a:latin typeface="Arial" panose="020B0604020202020204" pitchFamily="34" charset="0"/>
                <a:cs typeface="Arial" panose="020B0604020202020204" pitchFamily="34" charset="0"/>
              </a:rPr>
              <a:t>.</a:t>
            </a:r>
          </a:p>
        </p:txBody>
      </p:sp>
      <p:sp>
        <p:nvSpPr>
          <p:cNvPr id="12" name="Right Brace 11">
            <a:extLst>
              <a:ext uri="{FF2B5EF4-FFF2-40B4-BE49-F238E27FC236}">
                <a16:creationId xmlns:a16="http://schemas.microsoft.com/office/drawing/2014/main" id="{548D52CA-48E2-E0DD-76C7-2C1CAA8E6CBA}"/>
              </a:ext>
            </a:extLst>
          </p:cNvPr>
          <p:cNvSpPr/>
          <p:nvPr/>
        </p:nvSpPr>
        <p:spPr>
          <a:xfrm>
            <a:off x="8911702" y="2675482"/>
            <a:ext cx="411165" cy="212605"/>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5C9EBFDC-FEE7-F85A-103E-0754E44CD640}"/>
              </a:ext>
            </a:extLst>
          </p:cNvPr>
          <p:cNvSpPr txBox="1"/>
          <p:nvPr/>
        </p:nvSpPr>
        <p:spPr>
          <a:xfrm>
            <a:off x="9322867" y="2612507"/>
            <a:ext cx="1465760" cy="338554"/>
          </a:xfrm>
          <a:prstGeom prst="rect">
            <a:avLst/>
          </a:prstGeom>
          <a:noFill/>
        </p:spPr>
        <p:txBody>
          <a:bodyPr wrap="square" rtlCol="0">
            <a:spAutoFit/>
          </a:bodyPr>
          <a:lstStyle/>
          <a:p>
            <a:r>
              <a:rPr lang="en-US" sz="1600" dirty="0"/>
              <a:t>Op revenue</a:t>
            </a:r>
          </a:p>
        </p:txBody>
      </p:sp>
      <p:pic>
        <p:nvPicPr>
          <p:cNvPr id="6" name="Picture 5">
            <a:extLst>
              <a:ext uri="{FF2B5EF4-FFF2-40B4-BE49-F238E27FC236}">
                <a16:creationId xmlns:a16="http://schemas.microsoft.com/office/drawing/2014/main" id="{FDCD5730-288A-7648-3BF7-C52119D6B10C}"/>
              </a:ext>
            </a:extLst>
          </p:cNvPr>
          <p:cNvPicPr>
            <a:picLocks noChangeAspect="1"/>
          </p:cNvPicPr>
          <p:nvPr/>
        </p:nvPicPr>
        <p:blipFill>
          <a:blip r:embed="rId2"/>
          <a:stretch>
            <a:fillRect/>
          </a:stretch>
        </p:blipFill>
        <p:spPr>
          <a:xfrm>
            <a:off x="893037" y="1055573"/>
            <a:ext cx="8165262" cy="5671224"/>
          </a:xfrm>
          <a:prstGeom prst="rect">
            <a:avLst/>
          </a:prstGeom>
        </p:spPr>
      </p:pic>
    </p:spTree>
    <p:extLst>
      <p:ext uri="{BB962C8B-B14F-4D97-AF65-F5344CB8AC3E}">
        <p14:creationId xmlns:p14="http://schemas.microsoft.com/office/powerpoint/2010/main" val="2959197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CAB057-A5A8-127E-255F-6187D659BE9E}"/>
              </a:ext>
            </a:extLst>
          </p:cNvPr>
          <p:cNvSpPr>
            <a:spLocks noGrp="1"/>
          </p:cNvSpPr>
          <p:nvPr>
            <p:ph type="body" idx="1"/>
          </p:nvPr>
        </p:nvSpPr>
        <p:spPr>
          <a:xfrm>
            <a:off x="446086" y="1762298"/>
            <a:ext cx="8988859" cy="3605098"/>
          </a:xfrm>
        </p:spPr>
        <p:txBody>
          <a:bodyPr>
            <a:normAutofit/>
          </a:bodyPr>
          <a:lstStyle/>
          <a:p>
            <a:r>
              <a:rPr lang="en-US" b="1" dirty="0">
                <a:latin typeface="Arial" panose="020B0604020202020204" pitchFamily="34" charset="0"/>
                <a:cs typeface="Arial" panose="020B0604020202020204" pitchFamily="34" charset="0"/>
              </a:rPr>
              <a:t>2026/27:</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sz="2400" dirty="0"/>
              <a:t>Continued purchase of recharge water: 1,324 acre feet (AF) @ $639/AF is budgeted for a total of $846,036.</a:t>
            </a:r>
          </a:p>
          <a:p>
            <a:pPr marL="285750" indent="-285750">
              <a:buFont typeface="Wingdings" panose="05000000000000000000" pitchFamily="2" charset="2"/>
              <a:buChar char="Ø"/>
            </a:pPr>
            <a:r>
              <a:rPr lang="en-US" sz="2400" dirty="0"/>
              <a:t>As we reach a point of being more staffed in Operations, accounts such as “Mainline and Leak Repair” are bolstered to accommodate additional maintenance work, such as the valve program. Budget is almost doubled from $80k in 25/26 to $150k in 26/27.</a:t>
            </a:r>
          </a:p>
        </p:txBody>
      </p:sp>
      <p:sp>
        <p:nvSpPr>
          <p:cNvPr id="4" name="Slide Number Placeholder 3">
            <a:extLst>
              <a:ext uri="{FF2B5EF4-FFF2-40B4-BE49-F238E27FC236}">
                <a16:creationId xmlns:a16="http://schemas.microsoft.com/office/drawing/2014/main" id="{26B5519B-61FB-0258-ED2E-81AF77532602}"/>
              </a:ext>
            </a:extLst>
          </p:cNvPr>
          <p:cNvSpPr>
            <a:spLocks noGrp="1"/>
          </p:cNvSpPr>
          <p:nvPr>
            <p:ph type="sldNum" sz="quarter" idx="12"/>
          </p:nvPr>
        </p:nvSpPr>
        <p:spPr/>
        <p:txBody>
          <a:bodyPr/>
          <a:lstStyle/>
          <a:p>
            <a:fld id="{3A98EE3D-8CD1-4C3F-BD1C-C98C9596463C}" type="slidenum">
              <a:rPr lang="en-US" smtClean="0"/>
              <a:t>12</a:t>
            </a:fld>
            <a:endParaRPr lang="en-US" dirty="0"/>
          </a:p>
        </p:txBody>
      </p:sp>
      <p:sp>
        <p:nvSpPr>
          <p:cNvPr id="5" name="Title 1">
            <a:extLst>
              <a:ext uri="{FF2B5EF4-FFF2-40B4-BE49-F238E27FC236}">
                <a16:creationId xmlns:a16="http://schemas.microsoft.com/office/drawing/2014/main" id="{AFF767C7-062A-0D36-3552-516E3091F09B}"/>
              </a:ext>
            </a:extLst>
          </p:cNvPr>
          <p:cNvSpPr txBox="1">
            <a:spLocks/>
          </p:cNvSpPr>
          <p:nvPr/>
        </p:nvSpPr>
        <p:spPr>
          <a:xfrm>
            <a:off x="446086" y="472507"/>
            <a:ext cx="10018713" cy="118533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3400" dirty="0">
                <a:solidFill>
                  <a:schemeClr val="accent2">
                    <a:lumMod val="75000"/>
                  </a:schemeClr>
                </a:solidFill>
                <a:latin typeface="Arial" panose="020B0604020202020204" pitchFamily="34" charset="0"/>
                <a:cs typeface="Arial" panose="020B0604020202020204" pitchFamily="34" charset="0"/>
              </a:rPr>
              <a:t>OPERATING EXPENSE HIGHLIGHTS</a:t>
            </a:r>
            <a:br>
              <a:rPr lang="en-US" sz="3400" dirty="0">
                <a:solidFill>
                  <a:schemeClr val="accent2">
                    <a:lumMod val="75000"/>
                  </a:schemeClr>
                </a:solidFill>
                <a:latin typeface="Arial" panose="020B0604020202020204" pitchFamily="34" charset="0"/>
                <a:cs typeface="Arial" panose="020B0604020202020204" pitchFamily="34" charset="0"/>
              </a:rPr>
            </a:br>
            <a:r>
              <a:rPr lang="en-US" sz="3400" dirty="0">
                <a:solidFill>
                  <a:schemeClr val="accent2">
                    <a:lumMod val="75000"/>
                  </a:schemeClr>
                </a:solidFill>
                <a:latin typeface="Arial" panose="020B0604020202020204" pitchFamily="34" charset="0"/>
                <a:cs typeface="Arial" panose="020B0604020202020204" pitchFamily="34" charset="0"/>
              </a:rPr>
              <a:t>PRODUCTION &amp; DISTRIBUTION DEPARTMENTS</a:t>
            </a:r>
          </a:p>
        </p:txBody>
      </p:sp>
    </p:spTree>
    <p:extLst>
      <p:ext uri="{BB962C8B-B14F-4D97-AF65-F5344CB8AC3E}">
        <p14:creationId xmlns:p14="http://schemas.microsoft.com/office/powerpoint/2010/main" val="1787479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1F205-E8A9-4237-8AD2-ABD9BF694F3E}"/>
              </a:ext>
            </a:extLst>
          </p:cNvPr>
          <p:cNvSpPr>
            <a:spLocks noGrp="1"/>
          </p:cNvSpPr>
          <p:nvPr>
            <p:ph type="title"/>
          </p:nvPr>
        </p:nvSpPr>
        <p:spPr>
          <a:xfrm>
            <a:off x="446086" y="472507"/>
            <a:ext cx="10018713" cy="1185333"/>
          </a:xfrm>
        </p:spPr>
        <p:txBody>
          <a:bodyPr>
            <a:normAutofit/>
          </a:bodyPr>
          <a:lstStyle/>
          <a:p>
            <a:pPr>
              <a:lnSpc>
                <a:spcPct val="90000"/>
              </a:lnSpc>
            </a:pPr>
            <a:r>
              <a:rPr lang="en-US" sz="3400" dirty="0">
                <a:solidFill>
                  <a:schemeClr val="accent2">
                    <a:lumMod val="75000"/>
                  </a:schemeClr>
                </a:solidFill>
                <a:latin typeface="Arial" panose="020B0604020202020204" pitchFamily="34" charset="0"/>
                <a:cs typeface="Arial" panose="020B0604020202020204" pitchFamily="34" charset="0"/>
              </a:rPr>
              <a:t>OPERATING EXPENSE HIGHLIGHTS</a:t>
            </a:r>
            <a:br>
              <a:rPr lang="en-US" sz="3400" dirty="0">
                <a:solidFill>
                  <a:schemeClr val="accent2">
                    <a:lumMod val="75000"/>
                  </a:schemeClr>
                </a:solidFill>
                <a:latin typeface="Arial" panose="020B0604020202020204" pitchFamily="34" charset="0"/>
                <a:cs typeface="Arial" panose="020B0604020202020204" pitchFamily="34" charset="0"/>
              </a:rPr>
            </a:br>
            <a:r>
              <a:rPr lang="en-US" sz="3400" dirty="0">
                <a:solidFill>
                  <a:schemeClr val="accent2">
                    <a:lumMod val="75000"/>
                  </a:schemeClr>
                </a:solidFill>
                <a:latin typeface="Arial" panose="020B0604020202020204" pitchFamily="34" charset="0"/>
                <a:cs typeface="Arial" panose="020B0604020202020204" pitchFamily="34" charset="0"/>
              </a:rPr>
              <a:t>ADMINISTRATION &amp; FINANCE DEPARTMENTS</a:t>
            </a:r>
          </a:p>
        </p:txBody>
      </p:sp>
      <p:sp>
        <p:nvSpPr>
          <p:cNvPr id="4" name="Content Placeholder 3">
            <a:extLst>
              <a:ext uri="{FF2B5EF4-FFF2-40B4-BE49-F238E27FC236}">
                <a16:creationId xmlns:a16="http://schemas.microsoft.com/office/drawing/2014/main" id="{FDC76908-40B4-6645-45CB-AAD5309C2CD9}"/>
              </a:ext>
            </a:extLst>
          </p:cNvPr>
          <p:cNvSpPr>
            <a:spLocks noGrp="1"/>
          </p:cNvSpPr>
          <p:nvPr>
            <p:ph idx="1"/>
          </p:nvPr>
        </p:nvSpPr>
        <p:spPr>
          <a:xfrm>
            <a:off x="446085" y="1554480"/>
            <a:ext cx="9132302" cy="5119036"/>
          </a:xfrm>
        </p:spPr>
        <p:txBody>
          <a:bodyPr>
            <a:normAutofit fontScale="92500" lnSpcReduction="10000"/>
          </a:bodyPr>
          <a:lstStyle/>
          <a:p>
            <a:pPr marL="0" indent="0">
              <a:lnSpc>
                <a:spcPct val="90000"/>
              </a:lnSpc>
              <a:buNone/>
            </a:pPr>
            <a:r>
              <a:rPr lang="en-US" sz="2400" b="1" dirty="0">
                <a:latin typeface="Arial" panose="020B0604020202020204" pitchFamily="34" charset="0"/>
                <a:cs typeface="Arial" panose="020B0604020202020204" pitchFamily="34" charset="0"/>
              </a:rPr>
              <a:t>2026/27</a:t>
            </a:r>
            <a:r>
              <a:rPr lang="en-US" b="1" dirty="0">
                <a:latin typeface="Arial" panose="020B0604020202020204" pitchFamily="34" charset="0"/>
                <a:cs typeface="Arial" panose="020B0604020202020204" pitchFamily="34" charset="0"/>
              </a:rPr>
              <a:t>:</a:t>
            </a:r>
          </a:p>
          <a:p>
            <a:pPr>
              <a:lnSpc>
                <a:spcPct val="90000"/>
              </a:lnSpc>
              <a:buFont typeface="Wingdings" panose="05000000000000000000" pitchFamily="2" charset="2"/>
              <a:buChar char="Ø"/>
            </a:pPr>
            <a:r>
              <a:rPr lang="en-US" sz="2200" dirty="0">
                <a:latin typeface="Arial" panose="020B0604020202020204" pitchFamily="34" charset="0"/>
                <a:cs typeface="Arial" panose="020B0604020202020204" pitchFamily="34" charset="0"/>
              </a:rPr>
              <a:t>Costs related to Chromium 6, such as Grant Writing, Temporary Labor, and Accounting/Audit Services are increased.</a:t>
            </a:r>
          </a:p>
          <a:p>
            <a:pPr>
              <a:lnSpc>
                <a:spcPct val="90000"/>
              </a:lnSpc>
              <a:buFont typeface="Wingdings" panose="05000000000000000000" pitchFamily="2" charset="2"/>
              <a:buChar char="Ø"/>
            </a:pPr>
            <a:r>
              <a:rPr lang="en-US" sz="2200" dirty="0">
                <a:latin typeface="Arial" panose="020B0604020202020204" pitchFamily="34" charset="0"/>
                <a:cs typeface="Arial" panose="020B0604020202020204" pitchFamily="34" charset="0"/>
              </a:rPr>
              <a:t>Emergency Preparedness budget is increased to reflect an $8k grant-funded storage container purchase. </a:t>
            </a:r>
          </a:p>
          <a:p>
            <a:pPr>
              <a:lnSpc>
                <a:spcPct val="90000"/>
              </a:lnSpc>
              <a:buFont typeface="Wingdings" panose="05000000000000000000" pitchFamily="2" charset="2"/>
              <a:buChar char="Ø"/>
            </a:pPr>
            <a:r>
              <a:rPr lang="en-US" sz="2200" dirty="0">
                <a:latin typeface="Arial" panose="020B0604020202020204" pitchFamily="34" charset="0"/>
                <a:cs typeface="Arial" panose="020B0604020202020204" pitchFamily="34" charset="0"/>
              </a:rPr>
              <a:t>Prepayment of CalPERS Unfunded Accrued Liability (UAL) for 6</a:t>
            </a:r>
            <a:r>
              <a:rPr lang="en-US" sz="2200" baseline="30000" dirty="0">
                <a:latin typeface="Arial" panose="020B0604020202020204" pitchFamily="34" charset="0"/>
                <a:cs typeface="Arial" panose="020B0604020202020204" pitchFamily="34" charset="0"/>
              </a:rPr>
              <a:t>th</a:t>
            </a:r>
            <a:r>
              <a:rPr lang="en-US" sz="2200" dirty="0">
                <a:latin typeface="Arial" panose="020B0604020202020204" pitchFamily="34" charset="0"/>
                <a:cs typeface="Arial" panose="020B0604020202020204" pitchFamily="34" charset="0"/>
              </a:rPr>
              <a:t> year in the amount of $54,601 to save about $150k -$180k in interest over 10 years;</a:t>
            </a:r>
            <a:r>
              <a:rPr lang="en-US" sz="1600" dirty="0">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Included in GL account: RETIREMENT: PERS CLASSIC</a:t>
            </a:r>
            <a:endParaRPr lang="en-US" sz="1400" dirty="0">
              <a:solidFill>
                <a:schemeClr val="tx1"/>
              </a:solidFill>
              <a:latin typeface="Arial" panose="020B0604020202020204" pitchFamily="34" charset="0"/>
              <a:cs typeface="Arial" panose="020B0604020202020204" pitchFamily="34" charset="0"/>
            </a:endParaRPr>
          </a:p>
          <a:p>
            <a:pPr lvl="1">
              <a:lnSpc>
                <a:spcPct val="90000"/>
              </a:lnSpc>
            </a:pPr>
            <a:r>
              <a:rPr lang="en-US" sz="1700" b="1" dirty="0">
                <a:latin typeface="Arial" panose="020B0604020202020204" pitchFamily="34" charset="0"/>
                <a:cs typeface="Arial" panose="020B0604020202020204" pitchFamily="34" charset="0"/>
              </a:rPr>
              <a:t>This helps manage our Unfunded Accrued Liability (UAL) and protects our investment in Staff benefits, an important recruiting tool.</a:t>
            </a:r>
          </a:p>
          <a:p>
            <a:pPr lvl="1"/>
            <a:r>
              <a:rPr lang="en-US" dirty="0"/>
              <a:t>The consolidation of the Classic and PEPRA plans in the actuarial valuations reduced the Additional Discretionary Payment (ADP) under the 15-year schedule by spreading the unfunded liability over a longer, restructured period. To maintain an ADP contribution level closer to what we have historically paid and to achieve additional interest savings, we propose following the shorter 10-year amortization schedule beginning in FY 2026/27.</a:t>
            </a:r>
          </a:p>
          <a:p>
            <a:pPr lvl="1"/>
            <a:r>
              <a:rPr lang="en-US" dirty="0"/>
              <a:t>Having already made five years of elevated ADP payments under the 15-year schedule, transitioning to the lower-interest 10-year schedule is estimated to produce total interest savings of approximately $150,000 to $180,000, assuming we maintain that schedule over the next five years.</a:t>
            </a:r>
          </a:p>
        </p:txBody>
      </p:sp>
      <p:pic>
        <p:nvPicPr>
          <p:cNvPr id="25" name="Graphic 24" descr="Laptop Secure">
            <a:extLst>
              <a:ext uri="{FF2B5EF4-FFF2-40B4-BE49-F238E27FC236}">
                <a16:creationId xmlns:a16="http://schemas.microsoft.com/office/drawing/2014/main" id="{4A2CBD6B-0FBA-08EE-269D-D4FB33BD685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578387" y="1966371"/>
            <a:ext cx="2717116" cy="271711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3" name="Slide Number Placeholder 2">
            <a:extLst>
              <a:ext uri="{FF2B5EF4-FFF2-40B4-BE49-F238E27FC236}">
                <a16:creationId xmlns:a16="http://schemas.microsoft.com/office/drawing/2014/main" id="{A2D342B8-7661-960A-72E4-CE01FE73918D}"/>
              </a:ext>
            </a:extLst>
          </p:cNvPr>
          <p:cNvSpPr>
            <a:spLocks noGrp="1"/>
          </p:cNvSpPr>
          <p:nvPr>
            <p:ph type="sldNum" sz="quarter" idx="12"/>
          </p:nvPr>
        </p:nvSpPr>
        <p:spPr/>
        <p:txBody>
          <a:bodyPr/>
          <a:lstStyle/>
          <a:p>
            <a:fld id="{3A98EE3D-8CD1-4C3F-BD1C-C98C9596463C}" type="slidenum">
              <a:rPr lang="en-US" smtClean="0"/>
              <a:t>13</a:t>
            </a:fld>
            <a:endParaRPr lang="en-US" dirty="0"/>
          </a:p>
        </p:txBody>
      </p:sp>
    </p:spTree>
    <p:extLst>
      <p:ext uri="{BB962C8B-B14F-4D97-AF65-F5344CB8AC3E}">
        <p14:creationId xmlns:p14="http://schemas.microsoft.com/office/powerpoint/2010/main" val="4230507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1F205-E8A9-4237-8AD2-ABD9BF694F3E}"/>
              </a:ext>
            </a:extLst>
          </p:cNvPr>
          <p:cNvSpPr>
            <a:spLocks noGrp="1"/>
          </p:cNvSpPr>
          <p:nvPr>
            <p:ph type="title"/>
          </p:nvPr>
        </p:nvSpPr>
        <p:spPr>
          <a:xfrm>
            <a:off x="542925" y="420659"/>
            <a:ext cx="9742318" cy="796386"/>
          </a:xfrm>
        </p:spPr>
        <p:txBody>
          <a:bodyPr>
            <a:normAutofit/>
          </a:bodyPr>
          <a:lstStyle/>
          <a:p>
            <a:pPr>
              <a:lnSpc>
                <a:spcPct val="90000"/>
              </a:lnSpc>
            </a:pPr>
            <a:r>
              <a:rPr lang="en-US" sz="3200" dirty="0">
                <a:solidFill>
                  <a:schemeClr val="accent2">
                    <a:lumMod val="75000"/>
                  </a:schemeClr>
                </a:solidFill>
                <a:latin typeface="Arial" panose="020B0604020202020204" pitchFamily="34" charset="0"/>
                <a:cs typeface="Arial" panose="020B0604020202020204" pitchFamily="34" charset="0"/>
              </a:rPr>
              <a:t>OPERATING EXPENSE REPORTS &amp; STUDIES</a:t>
            </a:r>
          </a:p>
        </p:txBody>
      </p:sp>
      <p:graphicFrame>
        <p:nvGraphicFramePr>
          <p:cNvPr id="6" name="Content Placeholder 3">
            <a:extLst>
              <a:ext uri="{FF2B5EF4-FFF2-40B4-BE49-F238E27FC236}">
                <a16:creationId xmlns:a16="http://schemas.microsoft.com/office/drawing/2014/main" id="{8A16C187-6D9E-9B9E-557B-F798363B25E9}"/>
              </a:ext>
            </a:extLst>
          </p:cNvPr>
          <p:cNvGraphicFramePr>
            <a:graphicFrameLocks noGrp="1"/>
          </p:cNvGraphicFramePr>
          <p:nvPr>
            <p:ph idx="1"/>
            <p:extLst>
              <p:ext uri="{D42A27DB-BD31-4B8C-83A1-F6EECF244321}">
                <p14:modId xmlns:p14="http://schemas.microsoft.com/office/powerpoint/2010/main" val="3199185205"/>
              </p:ext>
            </p:extLst>
          </p:nvPr>
        </p:nvGraphicFramePr>
        <p:xfrm>
          <a:off x="542925" y="1557606"/>
          <a:ext cx="10848975" cy="4848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59D0F87A-68EA-3A97-9BFC-ADF24C41FB7B}"/>
              </a:ext>
            </a:extLst>
          </p:cNvPr>
          <p:cNvSpPr txBox="1"/>
          <p:nvPr/>
        </p:nvSpPr>
        <p:spPr>
          <a:xfrm>
            <a:off x="2027827" y="892722"/>
            <a:ext cx="5870961" cy="369332"/>
          </a:xfrm>
          <a:prstGeom prst="rect">
            <a:avLst/>
          </a:prstGeom>
          <a:noFill/>
        </p:spPr>
        <p:txBody>
          <a:bodyPr wrap="square" rtlCol="0">
            <a:spAutoFit/>
          </a:bodyPr>
          <a:lstStyle/>
          <a:p>
            <a:pPr algn="ctr"/>
            <a:r>
              <a:rPr lang="en-US" dirty="0">
                <a:solidFill>
                  <a:srgbClr val="00B050"/>
                </a:solidFill>
              </a:rPr>
              <a:t>****************Mandated in green**************</a:t>
            </a:r>
          </a:p>
        </p:txBody>
      </p:sp>
      <p:sp>
        <p:nvSpPr>
          <p:cNvPr id="4" name="Content Placeholder 2">
            <a:extLst>
              <a:ext uri="{FF2B5EF4-FFF2-40B4-BE49-F238E27FC236}">
                <a16:creationId xmlns:a16="http://schemas.microsoft.com/office/drawing/2014/main" id="{2910369B-3586-E83C-2750-22E415F79DE2}"/>
              </a:ext>
            </a:extLst>
          </p:cNvPr>
          <p:cNvSpPr txBox="1">
            <a:spLocks/>
          </p:cNvSpPr>
          <p:nvPr/>
        </p:nvSpPr>
        <p:spPr>
          <a:xfrm>
            <a:off x="6618022" y="6178675"/>
            <a:ext cx="5311960" cy="578040"/>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r" defTabSz="278892">
              <a:lnSpc>
                <a:spcPct val="90000"/>
              </a:lnSpc>
              <a:spcAft>
                <a:spcPts val="366"/>
              </a:spcAft>
              <a:buNone/>
            </a:pPr>
            <a:r>
              <a:rPr lang="en-US" sz="1800" kern="1200" cap="none" dirty="0">
                <a:effectLst/>
                <a:latin typeface="Arial" panose="020B0604020202020204" pitchFamily="34" charset="0"/>
                <a:ea typeface="+mn-ea"/>
                <a:cs typeface="Arial" panose="020B0604020202020204" pitchFamily="34" charset="0"/>
              </a:rPr>
              <a:t>Refer to Page 21 of the Agenda packet.</a:t>
            </a:r>
            <a:endParaRPr lang="en-US" sz="1800"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AD628DB6-91D1-1CF8-58AD-274E97663659}"/>
              </a:ext>
            </a:extLst>
          </p:cNvPr>
          <p:cNvSpPr>
            <a:spLocks noGrp="1"/>
          </p:cNvSpPr>
          <p:nvPr>
            <p:ph type="sldNum" sz="quarter" idx="12"/>
          </p:nvPr>
        </p:nvSpPr>
        <p:spPr/>
        <p:txBody>
          <a:bodyPr/>
          <a:lstStyle/>
          <a:p>
            <a:fld id="{3A98EE3D-8CD1-4C3F-BD1C-C98C9596463C}" type="slidenum">
              <a:rPr lang="en-US" smtClean="0"/>
              <a:t>14</a:t>
            </a:fld>
            <a:endParaRPr lang="en-US" dirty="0"/>
          </a:p>
        </p:txBody>
      </p:sp>
    </p:spTree>
    <p:extLst>
      <p:ext uri="{BB962C8B-B14F-4D97-AF65-F5344CB8AC3E}">
        <p14:creationId xmlns:p14="http://schemas.microsoft.com/office/powerpoint/2010/main" val="2170119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F6F3A-208B-B53A-4FE4-43E370681A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6D6CAD-7FE2-3722-8A06-BC593DCF63A7}"/>
              </a:ext>
            </a:extLst>
          </p:cNvPr>
          <p:cNvSpPr>
            <a:spLocks noGrp="1"/>
          </p:cNvSpPr>
          <p:nvPr>
            <p:ph type="title"/>
          </p:nvPr>
        </p:nvSpPr>
        <p:spPr>
          <a:xfrm>
            <a:off x="1707237" y="2871537"/>
            <a:ext cx="8596668" cy="1320800"/>
          </a:xfrm>
        </p:spPr>
        <p:txBody>
          <a:bodyPr>
            <a:normAutofit/>
          </a:bodyPr>
          <a:lstStyle/>
          <a:p>
            <a:r>
              <a:rPr lang="en-US" sz="5400" dirty="0">
                <a:solidFill>
                  <a:schemeClr val="accent2">
                    <a:lumMod val="75000"/>
                  </a:schemeClr>
                </a:solidFill>
              </a:rPr>
              <a:t>SALARIES</a:t>
            </a:r>
          </a:p>
        </p:txBody>
      </p:sp>
      <p:sp>
        <p:nvSpPr>
          <p:cNvPr id="3" name="Slide Number Placeholder 2">
            <a:extLst>
              <a:ext uri="{FF2B5EF4-FFF2-40B4-BE49-F238E27FC236}">
                <a16:creationId xmlns:a16="http://schemas.microsoft.com/office/drawing/2014/main" id="{110B9FFB-C457-1D45-44B3-0E0769F4842A}"/>
              </a:ext>
            </a:extLst>
          </p:cNvPr>
          <p:cNvSpPr>
            <a:spLocks noGrp="1"/>
          </p:cNvSpPr>
          <p:nvPr>
            <p:ph type="sldNum" sz="quarter" idx="12"/>
          </p:nvPr>
        </p:nvSpPr>
        <p:spPr/>
        <p:txBody>
          <a:bodyPr/>
          <a:lstStyle/>
          <a:p>
            <a:fld id="{3A98EE3D-8CD1-4C3F-BD1C-C98C9596463C}" type="slidenum">
              <a:rPr lang="en-US" smtClean="0"/>
              <a:t>15</a:t>
            </a:fld>
            <a:endParaRPr lang="en-US" dirty="0"/>
          </a:p>
        </p:txBody>
      </p:sp>
    </p:spTree>
    <p:extLst>
      <p:ext uri="{BB962C8B-B14F-4D97-AF65-F5344CB8AC3E}">
        <p14:creationId xmlns:p14="http://schemas.microsoft.com/office/powerpoint/2010/main" val="1882597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1"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8D02F350-4BD1-122B-F812-932327B7F3BF}"/>
              </a:ext>
            </a:extLst>
          </p:cNvPr>
          <p:cNvSpPr>
            <a:spLocks noGrp="1"/>
          </p:cNvSpPr>
          <p:nvPr>
            <p:ph type="title"/>
          </p:nvPr>
        </p:nvSpPr>
        <p:spPr>
          <a:xfrm>
            <a:off x="-1003620" y="805879"/>
            <a:ext cx="4335468" cy="2875534"/>
          </a:xfrm>
        </p:spPr>
        <p:txBody>
          <a:bodyPr vert="horz" lIns="91440" tIns="45720" rIns="91440" bIns="45720" rtlCol="0" anchor="b">
            <a:normAutofit/>
          </a:bodyPr>
          <a:lstStyle/>
          <a:p>
            <a:pPr algn="r"/>
            <a:r>
              <a:rPr lang="en-US" sz="5400" dirty="0">
                <a:solidFill>
                  <a:schemeClr val="accent2">
                    <a:lumMod val="75000"/>
                  </a:schemeClr>
                </a:solidFill>
              </a:rPr>
              <a:t>SALARY SUMMARY</a:t>
            </a:r>
          </a:p>
        </p:txBody>
      </p:sp>
      <p:sp>
        <p:nvSpPr>
          <p:cNvPr id="3" name="Slide Number Placeholder 2">
            <a:extLst>
              <a:ext uri="{FF2B5EF4-FFF2-40B4-BE49-F238E27FC236}">
                <a16:creationId xmlns:a16="http://schemas.microsoft.com/office/drawing/2014/main" id="{0474FF40-D16F-5E49-81E2-F066B52E49D0}"/>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3A98EE3D-8CD1-4C3F-BD1C-C98C9596463C}" type="slidenum">
              <a:rPr lang="en-US" smtClean="0"/>
              <a:pPr>
                <a:spcAft>
                  <a:spcPts val="600"/>
                </a:spcAft>
              </a:pPr>
              <a:t>16</a:t>
            </a:fld>
            <a:endParaRPr lang="en-US"/>
          </a:p>
        </p:txBody>
      </p:sp>
      <p:sp>
        <p:nvSpPr>
          <p:cNvPr id="4" name="Content Placeholder 2">
            <a:extLst>
              <a:ext uri="{FF2B5EF4-FFF2-40B4-BE49-F238E27FC236}">
                <a16:creationId xmlns:a16="http://schemas.microsoft.com/office/drawing/2014/main" id="{E4BFFF44-5B64-FC3C-AC85-CA44591A2732}"/>
              </a:ext>
            </a:extLst>
          </p:cNvPr>
          <p:cNvSpPr txBox="1">
            <a:spLocks/>
          </p:cNvSpPr>
          <p:nvPr/>
        </p:nvSpPr>
        <p:spPr>
          <a:xfrm>
            <a:off x="9274002" y="6227505"/>
            <a:ext cx="2581132" cy="446824"/>
          </a:xfrm>
          <a:prstGeom prst="rect">
            <a:avLst/>
          </a:prstGeom>
        </p:spPr>
        <p:txBody>
          <a:bodyPr>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r">
              <a:buFont typeface="Wingdings 3" charset="2"/>
              <a:buNone/>
            </a:pPr>
            <a:r>
              <a:rPr lang="en-US" dirty="0">
                <a:solidFill>
                  <a:schemeClr val="tx1"/>
                </a:solidFill>
                <a:latin typeface="Arial" panose="020B0604020202020204" pitchFamily="34" charset="0"/>
                <a:cs typeface="Arial" panose="020B0604020202020204" pitchFamily="34" charset="0"/>
              </a:rPr>
              <a:t>Refer to Page 23 of the Agenda packet</a:t>
            </a:r>
            <a:r>
              <a:rPr lang="en-US" dirty="0">
                <a:solidFill>
                  <a:srgbClr val="00B050"/>
                </a:solidFill>
                <a:latin typeface="Arial" panose="020B0604020202020204" pitchFamily="34" charset="0"/>
                <a:cs typeface="Arial" panose="020B0604020202020204" pitchFamily="34" charset="0"/>
              </a:rPr>
              <a:t>.</a:t>
            </a:r>
          </a:p>
        </p:txBody>
      </p:sp>
      <p:sp>
        <p:nvSpPr>
          <p:cNvPr id="7" name="Flowchart: Sequential Access Storage 6">
            <a:extLst>
              <a:ext uri="{FF2B5EF4-FFF2-40B4-BE49-F238E27FC236}">
                <a16:creationId xmlns:a16="http://schemas.microsoft.com/office/drawing/2014/main" id="{C7E18EA0-E93D-71BC-8CC9-6859327BCEAE}"/>
              </a:ext>
            </a:extLst>
          </p:cNvPr>
          <p:cNvSpPr/>
          <p:nvPr/>
        </p:nvSpPr>
        <p:spPr>
          <a:xfrm rot="20827456">
            <a:off x="673573" y="4499914"/>
            <a:ext cx="2599095" cy="1865246"/>
          </a:xfrm>
          <a:prstGeom prst="flowChartMagneticTape">
            <a:avLst/>
          </a:prstGeom>
          <a:gradFill>
            <a:gsLst>
              <a:gs pos="39000">
                <a:srgbClr val="B6C038"/>
              </a:gs>
              <a:gs pos="0">
                <a:srgbClr val="92D050"/>
              </a:gs>
              <a:gs pos="78000">
                <a:schemeClr val="accent3">
                  <a:shade val="94000"/>
                  <a:lumMod val="94000"/>
                </a:schemeClr>
              </a:gs>
            </a:gsLst>
          </a:gra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The full Employee Compensation package will come to the Board in June.</a:t>
            </a:r>
          </a:p>
          <a:p>
            <a:pPr algn="ctr"/>
            <a:endParaRPr lang="en-US" dirty="0"/>
          </a:p>
        </p:txBody>
      </p:sp>
      <p:pic>
        <p:nvPicPr>
          <p:cNvPr id="8" name="Picture 7">
            <a:extLst>
              <a:ext uri="{FF2B5EF4-FFF2-40B4-BE49-F238E27FC236}">
                <a16:creationId xmlns:a16="http://schemas.microsoft.com/office/drawing/2014/main" id="{8764E38D-BE1E-28D6-FC1A-5453DD772EEB}"/>
              </a:ext>
            </a:extLst>
          </p:cNvPr>
          <p:cNvPicPr>
            <a:picLocks noChangeAspect="1"/>
          </p:cNvPicPr>
          <p:nvPr/>
        </p:nvPicPr>
        <p:blipFill>
          <a:blip r:embed="rId2"/>
          <a:stretch>
            <a:fillRect/>
          </a:stretch>
        </p:blipFill>
        <p:spPr>
          <a:xfrm>
            <a:off x="3594108" y="175203"/>
            <a:ext cx="5605921" cy="6499126"/>
          </a:xfrm>
          <a:prstGeom prst="rect">
            <a:avLst/>
          </a:prstGeom>
        </p:spPr>
      </p:pic>
    </p:spTree>
    <p:extLst>
      <p:ext uri="{BB962C8B-B14F-4D97-AF65-F5344CB8AC3E}">
        <p14:creationId xmlns:p14="http://schemas.microsoft.com/office/powerpoint/2010/main" val="2830883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BD66C5-B0AE-4881-F127-0515F43707EB}"/>
              </a:ext>
            </a:extLst>
          </p:cNvPr>
          <p:cNvPicPr>
            <a:picLocks noChangeAspect="1"/>
          </p:cNvPicPr>
          <p:nvPr/>
        </p:nvPicPr>
        <p:blipFill>
          <a:blip r:embed="rId2"/>
          <a:stretch>
            <a:fillRect/>
          </a:stretch>
        </p:blipFill>
        <p:spPr>
          <a:xfrm>
            <a:off x="4813711" y="157302"/>
            <a:ext cx="4305401" cy="6560937"/>
          </a:xfrm>
          <a:prstGeom prst="rect">
            <a:avLst/>
          </a:prstGeom>
        </p:spPr>
      </p:pic>
      <p:sp>
        <p:nvSpPr>
          <p:cNvPr id="2" name="Title 1">
            <a:extLst>
              <a:ext uri="{FF2B5EF4-FFF2-40B4-BE49-F238E27FC236}">
                <a16:creationId xmlns:a16="http://schemas.microsoft.com/office/drawing/2014/main" id="{485BEF44-8E92-357C-689B-806249C85187}"/>
              </a:ext>
            </a:extLst>
          </p:cNvPr>
          <p:cNvSpPr>
            <a:spLocks noGrp="1"/>
          </p:cNvSpPr>
          <p:nvPr>
            <p:ph type="title"/>
          </p:nvPr>
        </p:nvSpPr>
        <p:spPr>
          <a:xfrm>
            <a:off x="615190" y="297063"/>
            <a:ext cx="8596668" cy="677662"/>
          </a:xfrm>
        </p:spPr>
        <p:txBody>
          <a:bodyPr/>
          <a:lstStyle/>
          <a:p>
            <a:r>
              <a:rPr lang="en-US" dirty="0">
                <a:solidFill>
                  <a:schemeClr val="accent2">
                    <a:lumMod val="75000"/>
                  </a:schemeClr>
                </a:solidFill>
              </a:rPr>
              <a:t>SALARY COMPARISON</a:t>
            </a:r>
          </a:p>
        </p:txBody>
      </p:sp>
      <p:sp>
        <p:nvSpPr>
          <p:cNvPr id="3" name="Slide Number Placeholder 2">
            <a:extLst>
              <a:ext uri="{FF2B5EF4-FFF2-40B4-BE49-F238E27FC236}">
                <a16:creationId xmlns:a16="http://schemas.microsoft.com/office/drawing/2014/main" id="{36B35654-8454-877D-E14C-FDEE2B93A9A4}"/>
              </a:ext>
            </a:extLst>
          </p:cNvPr>
          <p:cNvSpPr>
            <a:spLocks noGrp="1"/>
          </p:cNvSpPr>
          <p:nvPr>
            <p:ph type="sldNum" sz="quarter" idx="12"/>
          </p:nvPr>
        </p:nvSpPr>
        <p:spPr/>
        <p:txBody>
          <a:bodyPr/>
          <a:lstStyle/>
          <a:p>
            <a:fld id="{3A98EE3D-8CD1-4C3F-BD1C-C98C9596463C}" type="slidenum">
              <a:rPr lang="en-US" smtClean="0"/>
              <a:t>17</a:t>
            </a:fld>
            <a:endParaRPr lang="en-US" dirty="0"/>
          </a:p>
        </p:txBody>
      </p:sp>
      <p:sp>
        <p:nvSpPr>
          <p:cNvPr id="4" name="TextBox 3">
            <a:extLst>
              <a:ext uri="{FF2B5EF4-FFF2-40B4-BE49-F238E27FC236}">
                <a16:creationId xmlns:a16="http://schemas.microsoft.com/office/drawing/2014/main" id="{B050EBA2-F3CB-E26E-7AAC-0ED5B21AD5DF}"/>
              </a:ext>
            </a:extLst>
          </p:cNvPr>
          <p:cNvSpPr txBox="1"/>
          <p:nvPr/>
        </p:nvSpPr>
        <p:spPr>
          <a:xfrm>
            <a:off x="9035935" y="1620982"/>
            <a:ext cx="2639510" cy="2585323"/>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dirty="0"/>
              <a:t>Temporary Extra Help added for project support (24 projects + 5 Reports &amp; Studies!) </a:t>
            </a:r>
          </a:p>
          <a:p>
            <a:endParaRPr lang="en-US" dirty="0"/>
          </a:p>
          <a:p>
            <a:r>
              <a:rPr lang="en-US" dirty="0"/>
              <a:t>Salaries &amp; Benefits, </a:t>
            </a:r>
          </a:p>
          <a:p>
            <a:r>
              <a:rPr lang="en-US" dirty="0"/>
              <a:t>as a Percentage of Revenue, drop from </a:t>
            </a:r>
            <a:r>
              <a:rPr lang="en-US" b="1" dirty="0">
                <a:solidFill>
                  <a:srgbClr val="C00000"/>
                </a:solidFill>
              </a:rPr>
              <a:t>37.62% to 36.79%!</a:t>
            </a:r>
          </a:p>
        </p:txBody>
      </p:sp>
      <p:sp>
        <p:nvSpPr>
          <p:cNvPr id="6" name="Content Placeholder 2">
            <a:extLst>
              <a:ext uri="{FF2B5EF4-FFF2-40B4-BE49-F238E27FC236}">
                <a16:creationId xmlns:a16="http://schemas.microsoft.com/office/drawing/2014/main" id="{89737107-A1D1-A2D2-F57D-CBEF1811CA4D}"/>
              </a:ext>
            </a:extLst>
          </p:cNvPr>
          <p:cNvSpPr txBox="1">
            <a:spLocks/>
          </p:cNvSpPr>
          <p:nvPr/>
        </p:nvSpPr>
        <p:spPr>
          <a:xfrm>
            <a:off x="9459495" y="6150543"/>
            <a:ext cx="2578705" cy="606833"/>
          </a:xfrm>
          <a:prstGeom prst="rect">
            <a:avLst/>
          </a:prstGeom>
        </p:spPr>
        <p:txBody>
          <a:bodyPr>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r">
              <a:buFont typeface="Wingdings 3" charset="2"/>
              <a:buNone/>
            </a:pPr>
            <a:r>
              <a:rPr lang="en-US" dirty="0">
                <a:solidFill>
                  <a:schemeClr val="tx1"/>
                </a:solidFill>
                <a:latin typeface="Arial" panose="020B0604020202020204" pitchFamily="34" charset="0"/>
                <a:cs typeface="Arial" panose="020B0604020202020204" pitchFamily="34" charset="0"/>
              </a:rPr>
              <a:t>Refer to Page 24 - 25 of the Agenda packet</a:t>
            </a:r>
            <a:r>
              <a:rPr lang="en-US" dirty="0">
                <a:solidFill>
                  <a:srgbClr val="00B050"/>
                </a:solidFill>
                <a:latin typeface="Arial" panose="020B0604020202020204" pitchFamily="34" charset="0"/>
                <a:cs typeface="Arial" panose="020B0604020202020204" pitchFamily="34" charset="0"/>
              </a:rPr>
              <a:t>.</a:t>
            </a:r>
          </a:p>
        </p:txBody>
      </p:sp>
      <p:pic>
        <p:nvPicPr>
          <p:cNvPr id="11" name="Picture 10">
            <a:extLst>
              <a:ext uri="{FF2B5EF4-FFF2-40B4-BE49-F238E27FC236}">
                <a16:creationId xmlns:a16="http://schemas.microsoft.com/office/drawing/2014/main" id="{F6D29218-9EC0-8B39-AF58-795A8D8E8F36}"/>
              </a:ext>
            </a:extLst>
          </p:cNvPr>
          <p:cNvPicPr>
            <a:picLocks noChangeAspect="1"/>
          </p:cNvPicPr>
          <p:nvPr/>
        </p:nvPicPr>
        <p:blipFill>
          <a:blip r:embed="rId3"/>
          <a:stretch>
            <a:fillRect/>
          </a:stretch>
        </p:blipFill>
        <p:spPr>
          <a:xfrm>
            <a:off x="772532" y="857086"/>
            <a:ext cx="3560737" cy="5837274"/>
          </a:xfrm>
          <a:prstGeom prst="rect">
            <a:avLst/>
          </a:prstGeom>
        </p:spPr>
      </p:pic>
      <p:sp>
        <p:nvSpPr>
          <p:cNvPr id="8" name="Flowchart: Terminator 7">
            <a:extLst>
              <a:ext uri="{FF2B5EF4-FFF2-40B4-BE49-F238E27FC236}">
                <a16:creationId xmlns:a16="http://schemas.microsoft.com/office/drawing/2014/main" id="{0D94626E-D0F0-17B9-6F80-F81942A1AD55}"/>
              </a:ext>
            </a:extLst>
          </p:cNvPr>
          <p:cNvSpPr/>
          <p:nvPr/>
        </p:nvSpPr>
        <p:spPr>
          <a:xfrm>
            <a:off x="3492763" y="6297117"/>
            <a:ext cx="442762" cy="263820"/>
          </a:xfrm>
          <a:prstGeom prst="flowChartTerminator">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Terminator 8">
            <a:extLst>
              <a:ext uri="{FF2B5EF4-FFF2-40B4-BE49-F238E27FC236}">
                <a16:creationId xmlns:a16="http://schemas.microsoft.com/office/drawing/2014/main" id="{4C36EB24-87C3-703E-018A-D223FA67FACB}"/>
              </a:ext>
            </a:extLst>
          </p:cNvPr>
          <p:cNvSpPr/>
          <p:nvPr/>
        </p:nvSpPr>
        <p:spPr>
          <a:xfrm>
            <a:off x="8258881" y="6406487"/>
            <a:ext cx="478072" cy="263820"/>
          </a:xfrm>
          <a:prstGeom prst="flowChartTerminator">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0039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EBC30-4BCA-BD97-3C8F-AC0CBA5241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2CEE04-42E9-F589-35E5-145BB6524BD3}"/>
              </a:ext>
            </a:extLst>
          </p:cNvPr>
          <p:cNvSpPr>
            <a:spLocks noGrp="1"/>
          </p:cNvSpPr>
          <p:nvPr>
            <p:ph type="title"/>
          </p:nvPr>
        </p:nvSpPr>
        <p:spPr>
          <a:xfrm>
            <a:off x="1491089" y="2480733"/>
            <a:ext cx="8596668" cy="1320800"/>
          </a:xfrm>
        </p:spPr>
        <p:txBody>
          <a:bodyPr>
            <a:normAutofit/>
          </a:bodyPr>
          <a:lstStyle/>
          <a:p>
            <a:r>
              <a:rPr lang="en-US" sz="5400" dirty="0">
                <a:solidFill>
                  <a:schemeClr val="accent2">
                    <a:lumMod val="75000"/>
                  </a:schemeClr>
                </a:solidFill>
              </a:rPr>
              <a:t>BOTTOM LINE</a:t>
            </a:r>
          </a:p>
        </p:txBody>
      </p:sp>
      <p:sp>
        <p:nvSpPr>
          <p:cNvPr id="3" name="Slide Number Placeholder 2">
            <a:extLst>
              <a:ext uri="{FF2B5EF4-FFF2-40B4-BE49-F238E27FC236}">
                <a16:creationId xmlns:a16="http://schemas.microsoft.com/office/drawing/2014/main" id="{3746AFC6-6BFD-3AD2-D295-0D398B2A522B}"/>
              </a:ext>
            </a:extLst>
          </p:cNvPr>
          <p:cNvSpPr>
            <a:spLocks noGrp="1"/>
          </p:cNvSpPr>
          <p:nvPr>
            <p:ph type="sldNum" sz="quarter" idx="12"/>
          </p:nvPr>
        </p:nvSpPr>
        <p:spPr/>
        <p:txBody>
          <a:bodyPr/>
          <a:lstStyle/>
          <a:p>
            <a:fld id="{3A98EE3D-8CD1-4C3F-BD1C-C98C9596463C}" type="slidenum">
              <a:rPr lang="en-US" smtClean="0"/>
              <a:t>18</a:t>
            </a:fld>
            <a:endParaRPr lang="en-US" dirty="0"/>
          </a:p>
        </p:txBody>
      </p:sp>
    </p:spTree>
    <p:extLst>
      <p:ext uri="{BB962C8B-B14F-4D97-AF65-F5344CB8AC3E}">
        <p14:creationId xmlns:p14="http://schemas.microsoft.com/office/powerpoint/2010/main" val="2335050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pic>
        <p:nvPicPr>
          <p:cNvPr id="9" name="Picture 8" descr="A rectangular frame of money&#10;&#10;AI-generated content may be incorrect.">
            <a:extLst>
              <a:ext uri="{FF2B5EF4-FFF2-40B4-BE49-F238E27FC236}">
                <a16:creationId xmlns:a16="http://schemas.microsoft.com/office/drawing/2014/main" id="{8D502F55-469C-9600-8215-6F3B0A776450}"/>
              </a:ext>
            </a:extLst>
          </p:cNvPr>
          <p:cNvPicPr>
            <a:picLocks noChangeAspect="1"/>
          </p:cNvPicPr>
          <p:nvPr/>
        </p:nvPicPr>
        <p:blipFill>
          <a:blip r:embed="rId2">
            <a:alphaModFix amt="45000"/>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49047" y="482186"/>
            <a:ext cx="11884404" cy="6056547"/>
          </a:xfrm>
          <a:prstGeom prst="rect">
            <a:avLst/>
          </a:prstGeom>
        </p:spPr>
      </p:pic>
      <p:sp>
        <p:nvSpPr>
          <p:cNvPr id="2" name="Title 1">
            <a:extLst>
              <a:ext uri="{FF2B5EF4-FFF2-40B4-BE49-F238E27FC236}">
                <a16:creationId xmlns:a16="http://schemas.microsoft.com/office/drawing/2014/main" id="{AF71F205-E8A9-4237-8AD2-ABD9BF694F3E}"/>
              </a:ext>
            </a:extLst>
          </p:cNvPr>
          <p:cNvSpPr>
            <a:spLocks noGrp="1"/>
          </p:cNvSpPr>
          <p:nvPr>
            <p:ph type="title"/>
          </p:nvPr>
        </p:nvSpPr>
        <p:spPr>
          <a:xfrm>
            <a:off x="415159" y="240379"/>
            <a:ext cx="10018713" cy="1005185"/>
          </a:xfrm>
        </p:spPr>
        <p:txBody>
          <a:bodyPr>
            <a:normAutofit fontScale="90000"/>
          </a:bodyPr>
          <a:lstStyle/>
          <a:p>
            <a:r>
              <a:rPr lang="en-US" sz="3200" dirty="0">
                <a:solidFill>
                  <a:schemeClr val="accent2">
                    <a:lumMod val="75000"/>
                  </a:schemeClr>
                </a:solidFill>
                <a:latin typeface="Arial" panose="020B0604020202020204" pitchFamily="34" charset="0"/>
                <a:cs typeface="Arial" panose="020B0604020202020204" pitchFamily="34" charset="0"/>
              </a:rPr>
              <a:t>CASH RESERVE BALANCE PROJECTIONS</a:t>
            </a:r>
            <a:br>
              <a:rPr lang="en-US" sz="2800" dirty="0">
                <a:solidFill>
                  <a:schemeClr val="accent2">
                    <a:lumMod val="75000"/>
                  </a:schemeClr>
                </a:solidFill>
                <a:latin typeface="Arial" panose="020B0604020202020204" pitchFamily="34" charset="0"/>
                <a:cs typeface="Arial" panose="020B0604020202020204" pitchFamily="34" charset="0"/>
              </a:rPr>
            </a:br>
            <a:endParaRPr lang="en-US" sz="2800" dirty="0">
              <a:solidFill>
                <a:schemeClr val="accent2">
                  <a:lumMod val="75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ED7DCAA-E60F-75E0-5F48-5DE0C4990E52}"/>
              </a:ext>
            </a:extLst>
          </p:cNvPr>
          <p:cNvSpPr>
            <a:spLocks noGrp="1"/>
          </p:cNvSpPr>
          <p:nvPr>
            <p:ph idx="1"/>
          </p:nvPr>
        </p:nvSpPr>
        <p:spPr>
          <a:xfrm>
            <a:off x="7036067" y="6356171"/>
            <a:ext cx="4771127" cy="365125"/>
          </a:xfrm>
          <a:solidFill>
            <a:schemeClr val="bg1"/>
          </a:solidFill>
        </p:spPr>
        <p:txBody>
          <a:bodyPr>
            <a:normAutofit lnSpcReduction="10000"/>
          </a:bodyPr>
          <a:lstStyle/>
          <a:p>
            <a:pPr marL="0" indent="0" algn="r">
              <a:buNone/>
            </a:pPr>
            <a:r>
              <a:rPr lang="en-US" sz="1800" dirty="0">
                <a:solidFill>
                  <a:schemeClr val="tx1"/>
                </a:solidFill>
                <a:latin typeface="Arial" panose="020B0604020202020204" pitchFamily="34" charset="0"/>
                <a:cs typeface="Arial" panose="020B0604020202020204" pitchFamily="34" charset="0"/>
              </a:rPr>
              <a:t>Refer to Page 17 of the Agenda packet.</a:t>
            </a:r>
          </a:p>
        </p:txBody>
      </p:sp>
      <p:pic>
        <p:nvPicPr>
          <p:cNvPr id="6" name="Picture 5">
            <a:extLst>
              <a:ext uri="{FF2B5EF4-FFF2-40B4-BE49-F238E27FC236}">
                <a16:creationId xmlns:a16="http://schemas.microsoft.com/office/drawing/2014/main" id="{5F45294D-5A33-97B3-6CE7-8EBB8697273C}"/>
              </a:ext>
            </a:extLst>
          </p:cNvPr>
          <p:cNvPicPr>
            <a:picLocks noChangeAspect="1"/>
          </p:cNvPicPr>
          <p:nvPr/>
        </p:nvPicPr>
        <p:blipFill>
          <a:blip r:embed="rId4"/>
          <a:stretch>
            <a:fillRect/>
          </a:stretch>
        </p:blipFill>
        <p:spPr>
          <a:xfrm>
            <a:off x="1233814" y="2380134"/>
            <a:ext cx="9724372" cy="2097731"/>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F3AA4C94-3E1A-E155-EF9E-B81810E861CD}"/>
                  </a:ext>
                </a:extLst>
              </p14:cNvPr>
              <p14:cNvContentPartPr/>
              <p14:nvPr/>
            </p14:nvContentPartPr>
            <p14:xfrm>
              <a:off x="5364332" y="3464740"/>
              <a:ext cx="5593854" cy="45719"/>
            </p14:xfrm>
          </p:contentPart>
        </mc:Choice>
        <mc:Fallback xmlns="">
          <p:pic>
            <p:nvPicPr>
              <p:cNvPr id="8" name="Ink 7">
                <a:extLst>
                  <a:ext uri="{FF2B5EF4-FFF2-40B4-BE49-F238E27FC236}">
                    <a16:creationId xmlns:a16="http://schemas.microsoft.com/office/drawing/2014/main" id="{F3AA4C94-3E1A-E155-EF9E-B81810E861CD}"/>
                  </a:ext>
                </a:extLst>
              </p:cNvPr>
              <p:cNvPicPr/>
              <p:nvPr/>
            </p:nvPicPr>
            <p:blipFill>
              <a:blip r:embed="rId6"/>
              <a:stretch>
                <a:fillRect/>
              </a:stretch>
            </p:blipFill>
            <p:spPr>
              <a:xfrm>
                <a:off x="5310327" y="3355885"/>
                <a:ext cx="5701504" cy="263066"/>
              </a:xfrm>
              <a:prstGeom prst="rect">
                <a:avLst/>
              </a:prstGeom>
            </p:spPr>
          </p:pic>
        </mc:Fallback>
      </mc:AlternateContent>
    </p:spTree>
    <p:extLst>
      <p:ext uri="{BB962C8B-B14F-4D97-AF65-F5344CB8AC3E}">
        <p14:creationId xmlns:p14="http://schemas.microsoft.com/office/powerpoint/2010/main" val="8224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B795F-DD28-DCB5-D14B-C66EE107504D}"/>
              </a:ext>
            </a:extLst>
          </p:cNvPr>
          <p:cNvSpPr>
            <a:spLocks noGrp="1"/>
          </p:cNvSpPr>
          <p:nvPr>
            <p:ph type="title"/>
          </p:nvPr>
        </p:nvSpPr>
        <p:spPr>
          <a:xfrm>
            <a:off x="1707237" y="2871537"/>
            <a:ext cx="8596668" cy="1320800"/>
          </a:xfrm>
        </p:spPr>
        <p:txBody>
          <a:bodyPr>
            <a:normAutofit fontScale="90000"/>
          </a:bodyPr>
          <a:lstStyle/>
          <a:p>
            <a:r>
              <a:rPr lang="en-US" sz="5400" dirty="0">
                <a:solidFill>
                  <a:schemeClr val="accent2">
                    <a:lumMod val="75000"/>
                  </a:schemeClr>
                </a:solidFill>
              </a:rPr>
              <a:t>INTRODUCTION / OVERVIEW</a:t>
            </a:r>
          </a:p>
        </p:txBody>
      </p:sp>
      <p:sp>
        <p:nvSpPr>
          <p:cNvPr id="3" name="Slide Number Placeholder 2">
            <a:extLst>
              <a:ext uri="{FF2B5EF4-FFF2-40B4-BE49-F238E27FC236}">
                <a16:creationId xmlns:a16="http://schemas.microsoft.com/office/drawing/2014/main" id="{225B85A3-EE8E-A3CC-3B8E-72B6738D980C}"/>
              </a:ext>
            </a:extLst>
          </p:cNvPr>
          <p:cNvSpPr>
            <a:spLocks noGrp="1"/>
          </p:cNvSpPr>
          <p:nvPr>
            <p:ph type="sldNum" sz="quarter" idx="12"/>
          </p:nvPr>
        </p:nvSpPr>
        <p:spPr/>
        <p:txBody>
          <a:bodyPr/>
          <a:lstStyle/>
          <a:p>
            <a:fld id="{3A98EE3D-8CD1-4C3F-BD1C-C98C9596463C}" type="slidenum">
              <a:rPr lang="en-US" smtClean="0"/>
              <a:t>2</a:t>
            </a:fld>
            <a:endParaRPr lang="en-US" dirty="0"/>
          </a:p>
        </p:txBody>
      </p:sp>
    </p:spTree>
    <p:extLst>
      <p:ext uri="{BB962C8B-B14F-4D97-AF65-F5344CB8AC3E}">
        <p14:creationId xmlns:p14="http://schemas.microsoft.com/office/powerpoint/2010/main" val="2015161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C38D0-93A1-7F69-25F0-4FC156DB5B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166CFC-4700-B407-0E92-7C732C505693}"/>
              </a:ext>
            </a:extLst>
          </p:cNvPr>
          <p:cNvSpPr>
            <a:spLocks noGrp="1"/>
          </p:cNvSpPr>
          <p:nvPr>
            <p:ph type="title"/>
          </p:nvPr>
        </p:nvSpPr>
        <p:spPr>
          <a:xfrm>
            <a:off x="577049" y="504843"/>
            <a:ext cx="8596668" cy="1181082"/>
          </a:xfrm>
        </p:spPr>
        <p:txBody>
          <a:bodyPr>
            <a:normAutofit/>
          </a:bodyPr>
          <a:lstStyle/>
          <a:p>
            <a:r>
              <a:rPr lang="en-US" dirty="0">
                <a:solidFill>
                  <a:schemeClr val="accent2">
                    <a:lumMod val="75000"/>
                  </a:schemeClr>
                </a:solidFill>
              </a:rPr>
              <a:t>COMBINED TOTAL</a:t>
            </a:r>
          </a:p>
        </p:txBody>
      </p:sp>
      <p:sp>
        <p:nvSpPr>
          <p:cNvPr id="3" name="Slide Number Placeholder 2">
            <a:extLst>
              <a:ext uri="{FF2B5EF4-FFF2-40B4-BE49-F238E27FC236}">
                <a16:creationId xmlns:a16="http://schemas.microsoft.com/office/drawing/2014/main" id="{5414AB27-FA07-6A21-0F0B-B61BD3A6689B}"/>
              </a:ext>
            </a:extLst>
          </p:cNvPr>
          <p:cNvSpPr>
            <a:spLocks noGrp="1"/>
          </p:cNvSpPr>
          <p:nvPr>
            <p:ph type="sldNum" sz="quarter" idx="12"/>
          </p:nvPr>
        </p:nvSpPr>
        <p:spPr/>
        <p:txBody>
          <a:bodyPr/>
          <a:lstStyle/>
          <a:p>
            <a:fld id="{3A98EE3D-8CD1-4C3F-BD1C-C98C9596463C}" type="slidenum">
              <a:rPr lang="en-US" smtClean="0"/>
              <a:t>20</a:t>
            </a:fld>
            <a:endParaRPr lang="en-US" dirty="0"/>
          </a:p>
        </p:txBody>
      </p:sp>
      <p:sp>
        <p:nvSpPr>
          <p:cNvPr id="9" name="Content Placeholder 6">
            <a:extLst>
              <a:ext uri="{FF2B5EF4-FFF2-40B4-BE49-F238E27FC236}">
                <a16:creationId xmlns:a16="http://schemas.microsoft.com/office/drawing/2014/main" id="{D2F17AE8-8E3E-323B-1780-9C26BCE3EF45}"/>
              </a:ext>
            </a:extLst>
          </p:cNvPr>
          <p:cNvSpPr txBox="1">
            <a:spLocks/>
          </p:cNvSpPr>
          <p:nvPr/>
        </p:nvSpPr>
        <p:spPr>
          <a:xfrm>
            <a:off x="1294713" y="5338601"/>
            <a:ext cx="7295950" cy="88532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dirty="0">
                <a:solidFill>
                  <a:srgbClr val="00B050"/>
                </a:solidFill>
              </a:rPr>
              <a:t>Operating and Cash Flow reserves are projected to cover six months of Operating expenses, as required by the Reserve Policy.</a:t>
            </a:r>
          </a:p>
        </p:txBody>
      </p:sp>
      <p:sp>
        <p:nvSpPr>
          <p:cNvPr id="10" name="Content Placeholder 2">
            <a:extLst>
              <a:ext uri="{FF2B5EF4-FFF2-40B4-BE49-F238E27FC236}">
                <a16:creationId xmlns:a16="http://schemas.microsoft.com/office/drawing/2014/main" id="{2339B780-2B73-60F0-93E7-44F78CA86595}"/>
              </a:ext>
            </a:extLst>
          </p:cNvPr>
          <p:cNvSpPr txBox="1">
            <a:spLocks/>
          </p:cNvSpPr>
          <p:nvPr/>
        </p:nvSpPr>
        <p:spPr>
          <a:xfrm>
            <a:off x="9394257" y="6227545"/>
            <a:ext cx="2412937" cy="493751"/>
          </a:xfrm>
          <a:prstGeom prst="rect">
            <a:avLst/>
          </a:prstGeom>
          <a:solidFill>
            <a:schemeClr val="bg1"/>
          </a:solidFill>
        </p:spPr>
        <p:txBody>
          <a:bodyPr vert="horz" lIns="91440" tIns="45720" rIns="91440" bIns="45720" rtlCol="0" anchor="b">
            <a:normAutofit fontScale="850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9pPr>
          </a:lstStyle>
          <a:p>
            <a:pPr algn="r"/>
            <a:r>
              <a:rPr lang="en-US" sz="1800" dirty="0">
                <a:solidFill>
                  <a:schemeClr val="tx1"/>
                </a:solidFill>
                <a:latin typeface="Arial" panose="020B0604020202020204" pitchFamily="34" charset="0"/>
                <a:cs typeface="Arial" panose="020B0604020202020204" pitchFamily="34" charset="0"/>
              </a:rPr>
              <a:t>Refer to Page 17 of the Agenda packet.</a:t>
            </a:r>
          </a:p>
        </p:txBody>
      </p:sp>
      <p:sp>
        <p:nvSpPr>
          <p:cNvPr id="16" name="Text Placeholder 15">
            <a:extLst>
              <a:ext uri="{FF2B5EF4-FFF2-40B4-BE49-F238E27FC236}">
                <a16:creationId xmlns:a16="http://schemas.microsoft.com/office/drawing/2014/main" id="{31D0A957-7CF5-F17A-D6DA-DDB92EFE45F4}"/>
              </a:ext>
            </a:extLst>
          </p:cNvPr>
          <p:cNvSpPr>
            <a:spLocks noGrp="1"/>
          </p:cNvSpPr>
          <p:nvPr>
            <p:ph type="body" sz="quarter" idx="3"/>
          </p:nvPr>
        </p:nvSpPr>
        <p:spPr/>
        <p:txBody>
          <a:bodyPr/>
          <a:lstStyle/>
          <a:p>
            <a:endParaRPr lang="en-US"/>
          </a:p>
        </p:txBody>
      </p:sp>
      <p:pic>
        <p:nvPicPr>
          <p:cNvPr id="5" name="Picture 4">
            <a:extLst>
              <a:ext uri="{FF2B5EF4-FFF2-40B4-BE49-F238E27FC236}">
                <a16:creationId xmlns:a16="http://schemas.microsoft.com/office/drawing/2014/main" id="{C219E16C-DF90-36A6-2EAF-10C54BB988DC}"/>
              </a:ext>
            </a:extLst>
          </p:cNvPr>
          <p:cNvPicPr>
            <a:picLocks noChangeAspect="1"/>
          </p:cNvPicPr>
          <p:nvPr/>
        </p:nvPicPr>
        <p:blipFill>
          <a:blip r:embed="rId2"/>
          <a:stretch>
            <a:fillRect/>
          </a:stretch>
        </p:blipFill>
        <p:spPr>
          <a:xfrm>
            <a:off x="736476" y="1442094"/>
            <a:ext cx="9864249" cy="3191375"/>
          </a:xfrm>
          <a:prstGeom prst="rect">
            <a:avLst/>
          </a:prstGeom>
        </p:spPr>
      </p:pic>
    </p:spTree>
    <p:extLst>
      <p:ext uri="{BB962C8B-B14F-4D97-AF65-F5344CB8AC3E}">
        <p14:creationId xmlns:p14="http://schemas.microsoft.com/office/powerpoint/2010/main" val="3640010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283DA-2F74-4F55-5D7F-DC8782246174}"/>
              </a:ext>
            </a:extLst>
          </p:cNvPr>
          <p:cNvSpPr>
            <a:spLocks noGrp="1"/>
          </p:cNvSpPr>
          <p:nvPr>
            <p:ph type="title"/>
          </p:nvPr>
        </p:nvSpPr>
        <p:spPr>
          <a:xfrm>
            <a:off x="577049" y="504843"/>
            <a:ext cx="8596668" cy="1320800"/>
          </a:xfrm>
        </p:spPr>
        <p:txBody>
          <a:bodyPr>
            <a:normAutofit/>
          </a:bodyPr>
          <a:lstStyle/>
          <a:p>
            <a:r>
              <a:rPr lang="en-US" dirty="0">
                <a:solidFill>
                  <a:schemeClr val="accent2">
                    <a:lumMod val="75000"/>
                  </a:schemeClr>
                </a:solidFill>
              </a:rPr>
              <a:t>BOTTOM LINE &amp; KEY TAKE-AWAYS</a:t>
            </a:r>
          </a:p>
        </p:txBody>
      </p:sp>
      <p:sp>
        <p:nvSpPr>
          <p:cNvPr id="4" name="Text Placeholder 3">
            <a:extLst>
              <a:ext uri="{FF2B5EF4-FFF2-40B4-BE49-F238E27FC236}">
                <a16:creationId xmlns:a16="http://schemas.microsoft.com/office/drawing/2014/main" id="{3CBCB0DA-7423-EA26-1AD3-2A277EB14444}"/>
              </a:ext>
            </a:extLst>
          </p:cNvPr>
          <p:cNvSpPr>
            <a:spLocks noGrp="1"/>
          </p:cNvSpPr>
          <p:nvPr>
            <p:ph type="body" idx="1"/>
          </p:nvPr>
        </p:nvSpPr>
        <p:spPr>
          <a:xfrm>
            <a:off x="577049" y="1278489"/>
            <a:ext cx="4185623" cy="576262"/>
          </a:xfrm>
        </p:spPr>
        <p:txBody>
          <a:bodyPr/>
          <a:lstStyle/>
          <a:p>
            <a:r>
              <a:rPr lang="en-US" sz="2800" b="1" u="sng" dirty="0"/>
              <a:t>25/26 REVISED</a:t>
            </a:r>
          </a:p>
        </p:txBody>
      </p:sp>
      <p:sp>
        <p:nvSpPr>
          <p:cNvPr id="5" name="Content Placeholder 4">
            <a:extLst>
              <a:ext uri="{FF2B5EF4-FFF2-40B4-BE49-F238E27FC236}">
                <a16:creationId xmlns:a16="http://schemas.microsoft.com/office/drawing/2014/main" id="{170376BD-7490-AE4E-0688-50C7B83E6A3F}"/>
              </a:ext>
            </a:extLst>
          </p:cNvPr>
          <p:cNvSpPr>
            <a:spLocks noGrp="1"/>
          </p:cNvSpPr>
          <p:nvPr>
            <p:ph sz="half" idx="2"/>
          </p:nvPr>
        </p:nvSpPr>
        <p:spPr>
          <a:xfrm>
            <a:off x="577049" y="1892376"/>
            <a:ext cx="4574071" cy="1463015"/>
          </a:xfrm>
          <a:ln>
            <a:solidFill>
              <a:schemeClr val="bg1"/>
            </a:solidFill>
          </a:ln>
        </p:spPr>
        <p:txBody>
          <a:bodyPr/>
          <a:lstStyle/>
          <a:p>
            <a:r>
              <a:rPr lang="en-US" sz="2400" b="1" dirty="0">
                <a:solidFill>
                  <a:schemeClr val="tx1"/>
                </a:solidFill>
              </a:rPr>
              <a:t>Net revenues of $1,873,275</a:t>
            </a:r>
          </a:p>
          <a:p>
            <a:endParaRPr lang="en-US" dirty="0"/>
          </a:p>
        </p:txBody>
      </p:sp>
      <p:sp>
        <p:nvSpPr>
          <p:cNvPr id="6" name="Text Placeholder 5">
            <a:extLst>
              <a:ext uri="{FF2B5EF4-FFF2-40B4-BE49-F238E27FC236}">
                <a16:creationId xmlns:a16="http://schemas.microsoft.com/office/drawing/2014/main" id="{938F9FF3-66C7-1910-7865-9154A4D05598}"/>
              </a:ext>
            </a:extLst>
          </p:cNvPr>
          <p:cNvSpPr>
            <a:spLocks noGrp="1"/>
          </p:cNvSpPr>
          <p:nvPr>
            <p:ph type="body" sz="quarter" idx="3"/>
          </p:nvPr>
        </p:nvSpPr>
        <p:spPr>
          <a:xfrm>
            <a:off x="5384414" y="1275772"/>
            <a:ext cx="4185618" cy="576262"/>
          </a:xfrm>
        </p:spPr>
        <p:txBody>
          <a:bodyPr/>
          <a:lstStyle/>
          <a:p>
            <a:r>
              <a:rPr lang="en-US" sz="2800" b="1" u="sng" dirty="0"/>
              <a:t>26/27 PROPOSED</a:t>
            </a:r>
          </a:p>
        </p:txBody>
      </p:sp>
      <p:sp>
        <p:nvSpPr>
          <p:cNvPr id="7" name="Content Placeholder 6">
            <a:extLst>
              <a:ext uri="{FF2B5EF4-FFF2-40B4-BE49-F238E27FC236}">
                <a16:creationId xmlns:a16="http://schemas.microsoft.com/office/drawing/2014/main" id="{75C2C1DF-A0A7-D9AA-960B-EEDD57A3D111}"/>
              </a:ext>
            </a:extLst>
          </p:cNvPr>
          <p:cNvSpPr>
            <a:spLocks noGrp="1"/>
          </p:cNvSpPr>
          <p:nvPr>
            <p:ph sz="quarter" idx="4"/>
          </p:nvPr>
        </p:nvSpPr>
        <p:spPr>
          <a:xfrm>
            <a:off x="5384414" y="1891463"/>
            <a:ext cx="4763896" cy="1763734"/>
          </a:xfrm>
          <a:ln>
            <a:solidFill>
              <a:schemeClr val="bg1"/>
            </a:solidFill>
          </a:ln>
        </p:spPr>
        <p:txBody>
          <a:bodyPr>
            <a:normAutofit/>
          </a:bodyPr>
          <a:lstStyle/>
          <a:p>
            <a:r>
              <a:rPr lang="en-US" sz="2400" b="1" dirty="0">
                <a:solidFill>
                  <a:schemeClr val="tx1"/>
                </a:solidFill>
              </a:rPr>
              <a:t>Drawdown of $3,179,733</a:t>
            </a:r>
          </a:p>
        </p:txBody>
      </p:sp>
      <p:sp>
        <p:nvSpPr>
          <p:cNvPr id="3" name="Slide Number Placeholder 2">
            <a:extLst>
              <a:ext uri="{FF2B5EF4-FFF2-40B4-BE49-F238E27FC236}">
                <a16:creationId xmlns:a16="http://schemas.microsoft.com/office/drawing/2014/main" id="{F826DCE2-87F1-8712-249B-EFC836DBE9CF}"/>
              </a:ext>
            </a:extLst>
          </p:cNvPr>
          <p:cNvSpPr>
            <a:spLocks noGrp="1"/>
          </p:cNvSpPr>
          <p:nvPr>
            <p:ph type="sldNum" sz="quarter" idx="12"/>
          </p:nvPr>
        </p:nvSpPr>
        <p:spPr/>
        <p:txBody>
          <a:bodyPr/>
          <a:lstStyle/>
          <a:p>
            <a:fld id="{3A98EE3D-8CD1-4C3F-BD1C-C98C9596463C}" type="slidenum">
              <a:rPr lang="en-US" smtClean="0"/>
              <a:t>21</a:t>
            </a:fld>
            <a:endParaRPr lang="en-US" dirty="0"/>
          </a:p>
        </p:txBody>
      </p:sp>
      <p:sp>
        <p:nvSpPr>
          <p:cNvPr id="8" name="Content Placeholder 6">
            <a:extLst>
              <a:ext uri="{FF2B5EF4-FFF2-40B4-BE49-F238E27FC236}">
                <a16:creationId xmlns:a16="http://schemas.microsoft.com/office/drawing/2014/main" id="{44FBD473-19BF-4336-E757-29F679220156}"/>
              </a:ext>
            </a:extLst>
          </p:cNvPr>
          <p:cNvSpPr txBox="1">
            <a:spLocks/>
          </p:cNvSpPr>
          <p:nvPr/>
        </p:nvSpPr>
        <p:spPr>
          <a:xfrm>
            <a:off x="643460" y="2543359"/>
            <a:ext cx="9138205" cy="1624064"/>
          </a:xfrm>
          <a:prstGeom prst="rect">
            <a:avLst/>
          </a:prstGeom>
          <a:ln>
            <a:solidFill>
              <a:schemeClr val="accent1">
                <a:lumMod val="75000"/>
              </a:schemeClr>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3100" b="1" u="sng" dirty="0"/>
              <a:t>TWO YEAR RESERVE IMPACT PROJECTION:</a:t>
            </a:r>
          </a:p>
          <a:p>
            <a:r>
              <a:rPr lang="en-US" sz="2800" dirty="0">
                <a:solidFill>
                  <a:schemeClr val="tx1"/>
                </a:solidFill>
              </a:rPr>
              <a:t>Cash reserves decrease by $1,306,458 to $23,510,799 </a:t>
            </a:r>
            <a:r>
              <a:rPr lang="en-US" sz="2800" dirty="0">
                <a:solidFill>
                  <a:srgbClr val="00B050"/>
                </a:solidFill>
              </a:rPr>
              <a:t>($17,691,070 unrestricted) </a:t>
            </a:r>
            <a:r>
              <a:rPr lang="en-US" sz="2800" dirty="0">
                <a:solidFill>
                  <a:schemeClr val="tx1"/>
                </a:solidFill>
              </a:rPr>
              <a:t>by 06/30/27</a:t>
            </a:r>
          </a:p>
        </p:txBody>
      </p:sp>
      <p:sp>
        <p:nvSpPr>
          <p:cNvPr id="10" name="Content Placeholder 2">
            <a:extLst>
              <a:ext uri="{FF2B5EF4-FFF2-40B4-BE49-F238E27FC236}">
                <a16:creationId xmlns:a16="http://schemas.microsoft.com/office/drawing/2014/main" id="{EB4BB217-AD65-4E6F-F935-6856CE03379B}"/>
              </a:ext>
            </a:extLst>
          </p:cNvPr>
          <p:cNvSpPr txBox="1">
            <a:spLocks/>
          </p:cNvSpPr>
          <p:nvPr/>
        </p:nvSpPr>
        <p:spPr>
          <a:xfrm>
            <a:off x="9394257" y="6227545"/>
            <a:ext cx="2412937" cy="493751"/>
          </a:xfrm>
          <a:prstGeom prst="rect">
            <a:avLst/>
          </a:prstGeom>
          <a:solidFill>
            <a:schemeClr val="bg1"/>
          </a:solidFill>
        </p:spPr>
        <p:txBody>
          <a:bodyPr vert="horz" lIns="91440" tIns="45720" rIns="91440" bIns="45720" rtlCol="0" anchor="b">
            <a:normAutofit fontScale="850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kern="1200">
                <a:solidFill>
                  <a:schemeClr val="tx1">
                    <a:lumMod val="75000"/>
                    <a:lumOff val="25000"/>
                  </a:schemeClr>
                </a:solidFill>
                <a:latin typeface="+mn-lt"/>
                <a:ea typeface="+mn-ea"/>
                <a:cs typeface="+mn-cs"/>
              </a:defRPr>
            </a:lvl9pPr>
          </a:lstStyle>
          <a:p>
            <a:pPr algn="r"/>
            <a:r>
              <a:rPr lang="en-US" sz="1800" dirty="0">
                <a:solidFill>
                  <a:schemeClr val="tx1"/>
                </a:solidFill>
                <a:latin typeface="Arial" panose="020B0604020202020204" pitchFamily="34" charset="0"/>
                <a:cs typeface="Arial" panose="020B0604020202020204" pitchFamily="34" charset="0"/>
              </a:rPr>
              <a:t>Refer to Page 15 of the Agenda packet.</a:t>
            </a:r>
          </a:p>
        </p:txBody>
      </p:sp>
      <p:sp>
        <p:nvSpPr>
          <p:cNvPr id="9" name="Content Placeholder 6">
            <a:extLst>
              <a:ext uri="{FF2B5EF4-FFF2-40B4-BE49-F238E27FC236}">
                <a16:creationId xmlns:a16="http://schemas.microsoft.com/office/drawing/2014/main" id="{2D4D7A0A-B6BA-5286-3EF8-05BCB4CB2B47}"/>
              </a:ext>
            </a:extLst>
          </p:cNvPr>
          <p:cNvSpPr txBox="1">
            <a:spLocks/>
          </p:cNvSpPr>
          <p:nvPr/>
        </p:nvSpPr>
        <p:spPr>
          <a:xfrm>
            <a:off x="643460" y="4503097"/>
            <a:ext cx="9138205" cy="1971323"/>
          </a:xfrm>
          <a:prstGeom prst="rect">
            <a:avLst/>
          </a:prstGeom>
          <a:ln>
            <a:solidFill>
              <a:schemeClr val="accent1">
                <a:lumMod val="75000"/>
              </a:schemeClr>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3100" b="1" u="sng" dirty="0">
                <a:solidFill>
                  <a:schemeClr val="accent2">
                    <a:lumMod val="75000"/>
                  </a:schemeClr>
                </a:solidFill>
              </a:rPr>
              <a:t>KEY TAKE-AWAYS ABOUT COMBINED BUDGET</a:t>
            </a:r>
          </a:p>
          <a:p>
            <a:r>
              <a:rPr lang="en-US" sz="1600" dirty="0"/>
              <a:t>Increased reserve reliance to fund capital initiatives</a:t>
            </a:r>
          </a:p>
          <a:p>
            <a:r>
              <a:rPr lang="en-US" sz="1600" dirty="0"/>
              <a:t>Total expenditure growth outpaces operating revenue growth</a:t>
            </a:r>
          </a:p>
          <a:p>
            <a:r>
              <a:rPr lang="en-US" sz="1600" dirty="0"/>
              <a:t>Long-term funding strategies for major capital obligations will include rate adjustments and seeking earmarks, grants, and loans. </a:t>
            </a:r>
          </a:p>
          <a:p>
            <a:pPr marL="0" indent="0">
              <a:buNone/>
            </a:pPr>
            <a:endParaRPr lang="en-US" sz="1400" dirty="0"/>
          </a:p>
        </p:txBody>
      </p:sp>
    </p:spTree>
    <p:extLst>
      <p:ext uri="{BB962C8B-B14F-4D97-AF65-F5344CB8AC3E}">
        <p14:creationId xmlns:p14="http://schemas.microsoft.com/office/powerpoint/2010/main" val="1731539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F9AE-2B8E-CC3A-D30A-303FC914DBDB}"/>
              </a:ext>
            </a:extLst>
          </p:cNvPr>
          <p:cNvSpPr>
            <a:spLocks noGrp="1"/>
          </p:cNvSpPr>
          <p:nvPr>
            <p:ph type="title"/>
          </p:nvPr>
        </p:nvSpPr>
        <p:spPr>
          <a:xfrm>
            <a:off x="540327" y="516315"/>
            <a:ext cx="8733675" cy="1306945"/>
          </a:xfrm>
        </p:spPr>
        <p:txBody>
          <a:bodyPr>
            <a:normAutofit fontScale="90000"/>
          </a:bodyPr>
          <a:lstStyle/>
          <a:p>
            <a:r>
              <a:rPr lang="en-US" dirty="0">
                <a:solidFill>
                  <a:schemeClr val="accent2">
                    <a:lumMod val="75000"/>
                  </a:schemeClr>
                </a:solidFill>
              </a:rPr>
              <a:t>FORTHCOMING CHANGES TO FINAL BUDGET</a:t>
            </a:r>
            <a:br>
              <a:rPr lang="en-US" sz="3200" dirty="0">
                <a:solidFill>
                  <a:schemeClr val="accent2">
                    <a:lumMod val="75000"/>
                  </a:schemeClr>
                </a:solidFill>
              </a:rPr>
            </a:br>
            <a:r>
              <a:rPr lang="en-US" sz="2800" dirty="0">
                <a:solidFill>
                  <a:schemeClr val="accent2">
                    <a:lumMod val="75000"/>
                  </a:schemeClr>
                </a:solidFill>
              </a:rPr>
              <a:t>(not included in today’s figures)</a:t>
            </a:r>
            <a:endParaRPr lang="en-US" sz="3200" dirty="0">
              <a:solidFill>
                <a:schemeClr val="accent2">
                  <a:lumMod val="75000"/>
                </a:schemeClr>
              </a:solidFill>
            </a:endParaRPr>
          </a:p>
        </p:txBody>
      </p:sp>
      <p:sp>
        <p:nvSpPr>
          <p:cNvPr id="3" name="Text Placeholder 2">
            <a:extLst>
              <a:ext uri="{FF2B5EF4-FFF2-40B4-BE49-F238E27FC236}">
                <a16:creationId xmlns:a16="http://schemas.microsoft.com/office/drawing/2014/main" id="{66536621-0B42-2858-7ACE-D7A7BD761B6C}"/>
              </a:ext>
            </a:extLst>
          </p:cNvPr>
          <p:cNvSpPr>
            <a:spLocks noGrp="1"/>
          </p:cNvSpPr>
          <p:nvPr>
            <p:ph type="body" idx="1"/>
          </p:nvPr>
        </p:nvSpPr>
        <p:spPr>
          <a:xfrm>
            <a:off x="540327" y="2246256"/>
            <a:ext cx="4185623" cy="576262"/>
          </a:xfrm>
        </p:spPr>
        <p:txBody>
          <a:bodyPr/>
          <a:lstStyle/>
          <a:p>
            <a:r>
              <a:rPr lang="en-US" dirty="0"/>
              <a:t>25/26 Revised </a:t>
            </a:r>
          </a:p>
          <a:p>
            <a:r>
              <a:rPr lang="en-US" dirty="0"/>
              <a:t>GENERAL ENGINEERING</a:t>
            </a:r>
          </a:p>
        </p:txBody>
      </p:sp>
      <p:sp>
        <p:nvSpPr>
          <p:cNvPr id="4" name="Content Placeholder 3">
            <a:extLst>
              <a:ext uri="{FF2B5EF4-FFF2-40B4-BE49-F238E27FC236}">
                <a16:creationId xmlns:a16="http://schemas.microsoft.com/office/drawing/2014/main" id="{54D782AF-297C-F161-2A74-21E84A16FC9C}"/>
              </a:ext>
            </a:extLst>
          </p:cNvPr>
          <p:cNvSpPr>
            <a:spLocks noGrp="1"/>
          </p:cNvSpPr>
          <p:nvPr>
            <p:ph sz="half" idx="2"/>
          </p:nvPr>
        </p:nvSpPr>
        <p:spPr>
          <a:xfrm>
            <a:off x="540327" y="2918009"/>
            <a:ext cx="4185623" cy="3304117"/>
          </a:xfrm>
        </p:spPr>
        <p:txBody>
          <a:bodyPr/>
          <a:lstStyle/>
          <a:p>
            <a:r>
              <a:rPr lang="en-US" dirty="0"/>
              <a:t>Add $25k for General support services.</a:t>
            </a:r>
          </a:p>
        </p:txBody>
      </p:sp>
      <p:sp>
        <p:nvSpPr>
          <p:cNvPr id="5" name="Text Placeholder 4">
            <a:extLst>
              <a:ext uri="{FF2B5EF4-FFF2-40B4-BE49-F238E27FC236}">
                <a16:creationId xmlns:a16="http://schemas.microsoft.com/office/drawing/2014/main" id="{7877C33E-1537-A146-48CF-C00AB3263BD2}"/>
              </a:ext>
            </a:extLst>
          </p:cNvPr>
          <p:cNvSpPr>
            <a:spLocks noGrp="1"/>
          </p:cNvSpPr>
          <p:nvPr>
            <p:ph type="body" sz="quarter" idx="3"/>
          </p:nvPr>
        </p:nvSpPr>
        <p:spPr>
          <a:xfrm>
            <a:off x="4975668" y="2601558"/>
            <a:ext cx="4185618" cy="576262"/>
          </a:xfrm>
        </p:spPr>
        <p:txBody>
          <a:bodyPr/>
          <a:lstStyle/>
          <a:p>
            <a:r>
              <a:rPr lang="en-US" dirty="0"/>
              <a:t>26/27 </a:t>
            </a:r>
          </a:p>
          <a:p>
            <a:r>
              <a:rPr lang="en-US" dirty="0"/>
              <a:t>GENERAL ENGINEERING or </a:t>
            </a:r>
            <a:r>
              <a:rPr lang="en-US" dirty="0" err="1"/>
              <a:t>Add’l</a:t>
            </a:r>
            <a:r>
              <a:rPr lang="en-US" dirty="0"/>
              <a:t> REPORT &amp; STUDY</a:t>
            </a:r>
          </a:p>
        </p:txBody>
      </p:sp>
      <p:sp>
        <p:nvSpPr>
          <p:cNvPr id="6" name="Content Placeholder 5">
            <a:extLst>
              <a:ext uri="{FF2B5EF4-FFF2-40B4-BE49-F238E27FC236}">
                <a16:creationId xmlns:a16="http://schemas.microsoft.com/office/drawing/2014/main" id="{A749BC4E-F2FA-FD7C-6E24-83F1DD21E544}"/>
              </a:ext>
            </a:extLst>
          </p:cNvPr>
          <p:cNvSpPr>
            <a:spLocks noGrp="1"/>
          </p:cNvSpPr>
          <p:nvPr>
            <p:ph sz="quarter" idx="4"/>
          </p:nvPr>
        </p:nvSpPr>
        <p:spPr>
          <a:xfrm>
            <a:off x="4975668" y="3210745"/>
            <a:ext cx="4185617" cy="3304117"/>
          </a:xfrm>
        </p:spPr>
        <p:txBody>
          <a:bodyPr/>
          <a:lstStyle/>
          <a:p>
            <a:r>
              <a:rPr lang="en-US" dirty="0"/>
              <a:t>Add $150k for structuring the Development Process, Updating Specifications &amp; Standards, and incorporating those changes into the Rules &amp; Regulations. This will likely be treated as a “Report &amp; Study.” </a:t>
            </a:r>
          </a:p>
        </p:txBody>
      </p:sp>
      <p:sp>
        <p:nvSpPr>
          <p:cNvPr id="7" name="Slide Number Placeholder 6">
            <a:extLst>
              <a:ext uri="{FF2B5EF4-FFF2-40B4-BE49-F238E27FC236}">
                <a16:creationId xmlns:a16="http://schemas.microsoft.com/office/drawing/2014/main" id="{FFAC0006-64B8-9B22-E525-2F9FCEA2EDEE}"/>
              </a:ext>
            </a:extLst>
          </p:cNvPr>
          <p:cNvSpPr>
            <a:spLocks noGrp="1"/>
          </p:cNvSpPr>
          <p:nvPr>
            <p:ph type="sldNum" sz="quarter" idx="12"/>
          </p:nvPr>
        </p:nvSpPr>
        <p:spPr/>
        <p:txBody>
          <a:bodyPr/>
          <a:lstStyle/>
          <a:p>
            <a:fld id="{3A98EE3D-8CD1-4C3F-BD1C-C98C9596463C}" type="slidenum">
              <a:rPr lang="en-US" smtClean="0"/>
              <a:t>22</a:t>
            </a:fld>
            <a:endParaRPr lang="en-US" dirty="0"/>
          </a:p>
        </p:txBody>
      </p:sp>
      <p:pic>
        <p:nvPicPr>
          <p:cNvPr id="9" name="Picture 8">
            <a:extLst>
              <a:ext uri="{FF2B5EF4-FFF2-40B4-BE49-F238E27FC236}">
                <a16:creationId xmlns:a16="http://schemas.microsoft.com/office/drawing/2014/main" id="{07E5BAF8-56FD-0CEC-0276-843FBD1E7D9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275840" y="3329903"/>
            <a:ext cx="2123439" cy="3184959"/>
          </a:xfrm>
          <a:prstGeom prst="rect">
            <a:avLst/>
          </a:prstGeom>
          <a:effectLst>
            <a:softEdge rad="127000"/>
          </a:effectLst>
        </p:spPr>
      </p:pic>
    </p:spTree>
    <p:extLst>
      <p:ext uri="{BB962C8B-B14F-4D97-AF65-F5344CB8AC3E}">
        <p14:creationId xmlns:p14="http://schemas.microsoft.com/office/powerpoint/2010/main" val="3872533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3"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6" name="Title 5">
            <a:extLst>
              <a:ext uri="{FF2B5EF4-FFF2-40B4-BE49-F238E27FC236}">
                <a16:creationId xmlns:a16="http://schemas.microsoft.com/office/drawing/2014/main" id="{27CA8281-EF0A-E97F-F835-C56BFD8C98B1}"/>
              </a:ext>
            </a:extLst>
          </p:cNvPr>
          <p:cNvSpPr>
            <a:spLocks noGrp="1"/>
          </p:cNvSpPr>
          <p:nvPr>
            <p:ph type="title"/>
          </p:nvPr>
        </p:nvSpPr>
        <p:spPr>
          <a:xfrm>
            <a:off x="862653" y="4577896"/>
            <a:ext cx="8373888" cy="1978242"/>
          </a:xfrm>
        </p:spPr>
        <p:txBody>
          <a:bodyPr vert="horz" lIns="91440" tIns="45720" rIns="91440" bIns="45720" rtlCol="0" anchor="b">
            <a:normAutofit fontScale="90000"/>
          </a:bodyPr>
          <a:lstStyle/>
          <a:p>
            <a:pPr algn="ctr">
              <a:lnSpc>
                <a:spcPct val="90000"/>
              </a:lnSpc>
            </a:pPr>
            <a:br>
              <a:rPr lang="en-US" sz="2800" b="1" i="0" u="none" strike="noStrike" baseline="0" dirty="0"/>
            </a:br>
            <a:r>
              <a:rPr lang="en-US" sz="2800" b="1" i="0" u="none" strike="noStrike" baseline="0" dirty="0"/>
              <a:t>Staff will recommend adopting the </a:t>
            </a:r>
            <a:br>
              <a:rPr lang="en-US" sz="2800" b="1" i="0" u="none" strike="noStrike" baseline="0" dirty="0"/>
            </a:br>
            <a:r>
              <a:rPr lang="en-US" sz="2800" b="1" i="0" u="none" strike="noStrike" baseline="0" dirty="0"/>
              <a:t>2025/26 Revised Budget and 2026/27 Proposed Budget </a:t>
            </a:r>
            <a:br>
              <a:rPr lang="en-US" sz="2800" b="1" i="0" u="none" strike="noStrike" baseline="0" dirty="0"/>
            </a:br>
            <a:r>
              <a:rPr lang="en-US" sz="2800" b="1" i="0" u="none" strike="noStrike" baseline="0" dirty="0"/>
              <a:t>at the June 3</a:t>
            </a:r>
            <a:r>
              <a:rPr lang="en-US" sz="2800" b="1" i="0" u="none" strike="noStrike" baseline="30000" dirty="0"/>
              <a:t>rd</a:t>
            </a:r>
            <a:r>
              <a:rPr lang="en-US" sz="2800" b="1" i="0" u="none" strike="noStrike" baseline="0" dirty="0"/>
              <a:t> meeting. </a:t>
            </a:r>
            <a:endParaRPr lang="en-US" sz="2800" b="1" dirty="0"/>
          </a:p>
        </p:txBody>
      </p:sp>
      <p:sp>
        <p:nvSpPr>
          <p:cNvPr id="7" name="Text Placeholder 6">
            <a:extLst>
              <a:ext uri="{FF2B5EF4-FFF2-40B4-BE49-F238E27FC236}">
                <a16:creationId xmlns:a16="http://schemas.microsoft.com/office/drawing/2014/main" id="{0BCEC93B-E2C1-A77B-B255-7676E004DFE1}"/>
              </a:ext>
            </a:extLst>
          </p:cNvPr>
          <p:cNvSpPr>
            <a:spLocks noGrp="1"/>
          </p:cNvSpPr>
          <p:nvPr>
            <p:ph type="body" idx="1"/>
          </p:nvPr>
        </p:nvSpPr>
        <p:spPr>
          <a:xfrm>
            <a:off x="1172118" y="345412"/>
            <a:ext cx="7599205" cy="611896"/>
          </a:xfrm>
        </p:spPr>
        <p:style>
          <a:lnRef idx="0">
            <a:scrgbClr r="0" g="0" b="0"/>
          </a:lnRef>
          <a:fillRef idx="0">
            <a:scrgbClr r="0" g="0" b="0"/>
          </a:fillRef>
          <a:effectRef idx="0">
            <a:scrgbClr r="0" g="0" b="0"/>
          </a:effectRef>
          <a:fontRef idx="minor">
            <a:schemeClr val="lt1"/>
          </a:fontRef>
        </p:style>
        <p:txBody>
          <a:bodyPr vert="horz" lIns="91440" tIns="45720" rIns="91440" bIns="45720" rtlCol="0" anchor="t">
            <a:normAutofit fontScale="92500" lnSpcReduction="10000"/>
          </a:bodyPr>
          <a:lstStyle/>
          <a:p>
            <a:r>
              <a:rPr lang="en-US" sz="4000" dirty="0">
                <a:solidFill>
                  <a:schemeClr val="accent2">
                    <a:lumMod val="75000"/>
                  </a:schemeClr>
                </a:solidFill>
              </a:rPr>
              <a:t>STAFF RECOMMENDATION</a:t>
            </a:r>
          </a:p>
        </p:txBody>
      </p:sp>
      <p:pic>
        <p:nvPicPr>
          <p:cNvPr id="3" name="Picture 2">
            <a:extLst>
              <a:ext uri="{FF2B5EF4-FFF2-40B4-BE49-F238E27FC236}">
                <a16:creationId xmlns:a16="http://schemas.microsoft.com/office/drawing/2014/main" id="{D8C9F87E-3BB9-CFA6-7FFA-10B41AC451F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948690" y="1274014"/>
            <a:ext cx="5898553" cy="3642357"/>
          </a:xfrm>
          <a:prstGeom prst="rect">
            <a:avLst/>
          </a:prstGeom>
        </p:spPr>
      </p:pic>
      <p:sp>
        <p:nvSpPr>
          <p:cNvPr id="5" name="Slide Number Placeholder 4">
            <a:extLst>
              <a:ext uri="{FF2B5EF4-FFF2-40B4-BE49-F238E27FC236}">
                <a16:creationId xmlns:a16="http://schemas.microsoft.com/office/drawing/2014/main" id="{AEBC7604-2CA2-A2B1-A470-6CE128C5D7F6}"/>
              </a:ext>
            </a:extLst>
          </p:cNvPr>
          <p:cNvSpPr>
            <a:spLocks noGrp="1"/>
          </p:cNvSpPr>
          <p:nvPr>
            <p:ph type="sldNum" sz="quarter" idx="12"/>
          </p:nvPr>
        </p:nvSpPr>
        <p:spPr>
          <a:xfrm>
            <a:off x="8542023" y="6352651"/>
            <a:ext cx="683339" cy="365125"/>
          </a:xfrm>
        </p:spPr>
        <p:txBody>
          <a:bodyPr vert="horz" lIns="91440" tIns="45720" rIns="91440" bIns="45720" rtlCol="0" anchor="ctr">
            <a:normAutofit/>
          </a:bodyPr>
          <a:lstStyle/>
          <a:p>
            <a:pPr>
              <a:spcAft>
                <a:spcPts val="600"/>
              </a:spcAft>
            </a:pPr>
            <a:fld id="{3A98EE3D-8CD1-4C3F-BD1C-C98C9596463C}" type="slidenum">
              <a:rPr lang="en-US" smtClean="0"/>
              <a:pPr>
                <a:spcAft>
                  <a:spcPts val="600"/>
                </a:spcAft>
              </a:pPr>
              <a:t>23</a:t>
            </a:fld>
            <a:endParaRPr lang="en-US"/>
          </a:p>
        </p:txBody>
      </p:sp>
    </p:spTree>
    <p:extLst>
      <p:ext uri="{BB962C8B-B14F-4D97-AF65-F5344CB8AC3E}">
        <p14:creationId xmlns:p14="http://schemas.microsoft.com/office/powerpoint/2010/main" val="2990083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01F47D-D14D-C65E-323A-45E375DDD520}"/>
              </a:ext>
            </a:extLst>
          </p:cNvPr>
          <p:cNvSpPr>
            <a:spLocks noGrp="1"/>
          </p:cNvSpPr>
          <p:nvPr>
            <p:ph type="title"/>
          </p:nvPr>
        </p:nvSpPr>
        <p:spPr>
          <a:xfrm>
            <a:off x="5448299" y="1380068"/>
            <a:ext cx="6054723" cy="2616199"/>
          </a:xfrm>
        </p:spPr>
        <p:txBody>
          <a:bodyPr vert="horz" lIns="91440" tIns="45720" rIns="91440" bIns="45720" rtlCol="0" anchor="b">
            <a:normAutofit/>
          </a:bodyPr>
          <a:lstStyle/>
          <a:p>
            <a:r>
              <a:rPr lang="en-US" sz="6000" dirty="0"/>
              <a:t>QUESTIONS</a:t>
            </a:r>
          </a:p>
        </p:txBody>
      </p:sp>
      <p:sp>
        <p:nvSpPr>
          <p:cNvPr id="5" name="Text Placeholder 4">
            <a:extLst>
              <a:ext uri="{FF2B5EF4-FFF2-40B4-BE49-F238E27FC236}">
                <a16:creationId xmlns:a16="http://schemas.microsoft.com/office/drawing/2014/main" id="{3E8815E4-A4A5-3595-3A0A-488962B25B28}"/>
              </a:ext>
            </a:extLst>
          </p:cNvPr>
          <p:cNvSpPr>
            <a:spLocks noGrp="1"/>
          </p:cNvSpPr>
          <p:nvPr>
            <p:ph type="body" idx="1"/>
          </p:nvPr>
        </p:nvSpPr>
        <p:spPr>
          <a:xfrm>
            <a:off x="6336254" y="3996267"/>
            <a:ext cx="5166768" cy="1388534"/>
          </a:xfrm>
        </p:spPr>
        <p:txBody>
          <a:bodyPr vert="horz" lIns="91440" tIns="45720" rIns="91440" bIns="45720" rtlCol="0" anchor="t">
            <a:normAutofit/>
          </a:bodyPr>
          <a:lstStyle/>
          <a:p>
            <a:endParaRPr lang="en-US" sz="2100"/>
          </a:p>
        </p:txBody>
      </p:sp>
      <p:sp>
        <p:nvSpPr>
          <p:cNvPr id="2" name="Slide Number Placeholder 1">
            <a:extLst>
              <a:ext uri="{FF2B5EF4-FFF2-40B4-BE49-F238E27FC236}">
                <a16:creationId xmlns:a16="http://schemas.microsoft.com/office/drawing/2014/main" id="{DD91AA53-F604-BB74-83F6-DCDBDD33BF8C}"/>
              </a:ext>
            </a:extLst>
          </p:cNvPr>
          <p:cNvSpPr>
            <a:spLocks noGrp="1"/>
          </p:cNvSpPr>
          <p:nvPr>
            <p:ph type="sldNum" sz="quarter" idx="12"/>
          </p:nvPr>
        </p:nvSpPr>
        <p:spPr/>
        <p:txBody>
          <a:bodyPr/>
          <a:lstStyle/>
          <a:p>
            <a:fld id="{3A98EE3D-8CD1-4C3F-BD1C-C98C9596463C}" type="slidenum">
              <a:rPr lang="en-US" smtClean="0"/>
              <a:pPr/>
              <a:t>24</a:t>
            </a:fld>
            <a:endParaRPr lang="en-US" dirty="0"/>
          </a:p>
        </p:txBody>
      </p:sp>
      <p:pic>
        <p:nvPicPr>
          <p:cNvPr id="30" name="Picture 29" descr="Wood human figure">
            <a:extLst>
              <a:ext uri="{FF2B5EF4-FFF2-40B4-BE49-F238E27FC236}">
                <a16:creationId xmlns:a16="http://schemas.microsoft.com/office/drawing/2014/main" id="{F587DC57-1D6A-E1D6-71DD-88B6C482214C}"/>
              </a:ext>
            </a:extLst>
          </p:cNvPr>
          <p:cNvPicPr>
            <a:picLocks noChangeAspect="1"/>
          </p:cNvPicPr>
          <p:nvPr/>
        </p:nvPicPr>
        <p:blipFill rotWithShape="1">
          <a:blip r:embed="rId3"/>
          <a:srcRect l="7685" r="44107" b="9091"/>
          <a:stretch/>
        </p:blipFill>
        <p:spPr>
          <a:xfrm>
            <a:off x="20" y="10"/>
            <a:ext cx="5448280" cy="685799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48872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B3DC6-4A84-7B2D-4EB7-5BD79E65119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A80FEC-BC10-5C9D-DBBF-98459E99F4C4}"/>
              </a:ext>
            </a:extLst>
          </p:cNvPr>
          <p:cNvSpPr>
            <a:spLocks noGrp="1"/>
          </p:cNvSpPr>
          <p:nvPr>
            <p:ph idx="1"/>
          </p:nvPr>
        </p:nvSpPr>
        <p:spPr>
          <a:xfrm>
            <a:off x="3344726" y="679046"/>
            <a:ext cx="7640001" cy="6332958"/>
          </a:xfrm>
        </p:spPr>
        <p:txBody>
          <a:bodyPr>
            <a:normAutofit fontScale="62500" lnSpcReduction="20000"/>
          </a:bodyPr>
          <a:lstStyle/>
          <a:p>
            <a:pPr marL="0" indent="0" algn="l">
              <a:buNone/>
            </a:pPr>
            <a:r>
              <a:rPr lang="en-US" b="0" i="0" dirty="0">
                <a:solidFill>
                  <a:srgbClr val="333333"/>
                </a:solidFill>
                <a:effectLst/>
                <a:latin typeface="Outfit"/>
              </a:rPr>
              <a:t>Joshua Basin Water District was formed as a public agency in 1963 after combining several smaller systems. Today, the District serves more than 5,600 active and inactive connections in a 96-square-mile service area. Since our formation, we have remained dedicated to providing our customers with the highest quality drinking water. To safely deliver nearly </a:t>
            </a:r>
            <a:r>
              <a:rPr lang="en-US" b="1" i="0" dirty="0">
                <a:solidFill>
                  <a:srgbClr val="333333"/>
                </a:solidFill>
                <a:effectLst/>
                <a:latin typeface="Outfit"/>
              </a:rPr>
              <a:t>600 million</a:t>
            </a:r>
            <a:r>
              <a:rPr lang="en-US" b="0" i="0" dirty="0">
                <a:solidFill>
                  <a:srgbClr val="333333"/>
                </a:solidFill>
                <a:effectLst/>
                <a:latin typeface="Outfit"/>
              </a:rPr>
              <a:t> gallons of high-quality water to customers each year from the groundwater basins, the district maintains an extensive system consisting of:</a:t>
            </a:r>
          </a:p>
          <a:p>
            <a:pPr algn="l">
              <a:spcAft>
                <a:spcPts val="0"/>
              </a:spcAft>
              <a:buFont typeface="Arial" panose="020B0604020202020204" pitchFamily="34" charset="0"/>
              <a:buChar char="•"/>
            </a:pPr>
            <a:r>
              <a:rPr lang="en-US" b="0" i="0" dirty="0">
                <a:solidFill>
                  <a:srgbClr val="333333"/>
                </a:solidFill>
                <a:effectLst/>
                <a:latin typeface="Outfit"/>
              </a:rPr>
              <a:t>Office &amp; Shop Facilities </a:t>
            </a:r>
          </a:p>
          <a:p>
            <a:pPr algn="l">
              <a:spcAft>
                <a:spcPts val="0"/>
              </a:spcAft>
              <a:buFont typeface="Arial" panose="020B0604020202020204" pitchFamily="34" charset="0"/>
              <a:buChar char="•"/>
            </a:pPr>
            <a:r>
              <a:rPr lang="en-US" b="0" i="0" dirty="0">
                <a:solidFill>
                  <a:srgbClr val="333333"/>
                </a:solidFill>
                <a:effectLst/>
                <a:latin typeface="Outfit"/>
              </a:rPr>
              <a:t>Fleet Vehicles &amp; Heavy Equipment</a:t>
            </a:r>
          </a:p>
          <a:p>
            <a:pPr algn="l">
              <a:spcAft>
                <a:spcPts val="0"/>
              </a:spcAft>
              <a:buFont typeface="Arial" panose="020B0604020202020204" pitchFamily="34" charset="0"/>
              <a:buChar char="•"/>
            </a:pPr>
            <a:r>
              <a:rPr lang="en-US" b="0" i="0" dirty="0">
                <a:solidFill>
                  <a:srgbClr val="333333"/>
                </a:solidFill>
                <a:effectLst/>
                <a:latin typeface="Outfit"/>
              </a:rPr>
              <a:t>Approximately 300 miles of pipeline</a:t>
            </a:r>
          </a:p>
          <a:p>
            <a:pPr algn="l">
              <a:spcAft>
                <a:spcPts val="0"/>
              </a:spcAft>
              <a:buFont typeface="Arial" panose="020B0604020202020204" pitchFamily="34" charset="0"/>
              <a:buChar char="•"/>
            </a:pPr>
            <a:r>
              <a:rPr lang="en-US" b="0" i="0" dirty="0">
                <a:solidFill>
                  <a:srgbClr val="333333"/>
                </a:solidFill>
                <a:effectLst/>
                <a:latin typeface="Outfit"/>
              </a:rPr>
              <a:t>5 Groundwater wells</a:t>
            </a:r>
          </a:p>
          <a:p>
            <a:pPr algn="l">
              <a:spcAft>
                <a:spcPts val="0"/>
              </a:spcAft>
              <a:buFont typeface="Arial" panose="020B0604020202020204" pitchFamily="34" charset="0"/>
              <a:buChar char="•"/>
            </a:pPr>
            <a:r>
              <a:rPr lang="en-US" b="0" i="0" dirty="0">
                <a:solidFill>
                  <a:srgbClr val="333333"/>
                </a:solidFill>
                <a:effectLst/>
                <a:latin typeface="Outfit"/>
              </a:rPr>
              <a:t>17 Reservoir tanks (capacity of 12,330,000 gallons)</a:t>
            </a:r>
          </a:p>
          <a:p>
            <a:pPr algn="l">
              <a:spcAft>
                <a:spcPts val="0"/>
              </a:spcAft>
              <a:buFont typeface="Arial" panose="020B0604020202020204" pitchFamily="34" charset="0"/>
              <a:buChar char="•"/>
            </a:pPr>
            <a:r>
              <a:rPr lang="en-US" b="0" i="0" dirty="0">
                <a:solidFill>
                  <a:srgbClr val="333333"/>
                </a:solidFill>
                <a:effectLst/>
                <a:latin typeface="Outfit"/>
              </a:rPr>
              <a:t>12 Booster pump stations</a:t>
            </a:r>
          </a:p>
          <a:p>
            <a:pPr algn="l">
              <a:spcAft>
                <a:spcPts val="0"/>
              </a:spcAft>
              <a:buFont typeface="Arial" panose="020B0604020202020204" pitchFamily="34" charset="0"/>
              <a:buChar char="•"/>
            </a:pPr>
            <a:r>
              <a:rPr lang="en-US" b="0" i="0" dirty="0">
                <a:solidFill>
                  <a:srgbClr val="333333"/>
                </a:solidFill>
                <a:effectLst/>
                <a:latin typeface="Outfit"/>
              </a:rPr>
              <a:t>12 Pressure-reducing stations</a:t>
            </a:r>
          </a:p>
          <a:p>
            <a:pPr algn="l">
              <a:spcAft>
                <a:spcPts val="0"/>
              </a:spcAft>
              <a:buFont typeface="Arial" panose="020B0604020202020204" pitchFamily="34" charset="0"/>
              <a:buChar char="•"/>
            </a:pPr>
            <a:r>
              <a:rPr lang="en-US" b="0" i="0" dirty="0">
                <a:solidFill>
                  <a:srgbClr val="333333"/>
                </a:solidFill>
                <a:effectLst/>
                <a:latin typeface="Outfit"/>
              </a:rPr>
              <a:t>1,426 Fire hydrants</a:t>
            </a:r>
          </a:p>
          <a:p>
            <a:pPr algn="l">
              <a:spcAft>
                <a:spcPts val="0"/>
              </a:spcAft>
              <a:buFont typeface="Arial" panose="020B0604020202020204" pitchFamily="34" charset="0"/>
              <a:buChar char="•"/>
            </a:pPr>
            <a:r>
              <a:rPr lang="en-US" b="0" i="0" dirty="0">
                <a:solidFill>
                  <a:srgbClr val="333333"/>
                </a:solidFill>
                <a:effectLst/>
                <a:latin typeface="Outfit"/>
              </a:rPr>
              <a:t>Recharge ponds</a:t>
            </a:r>
          </a:p>
          <a:p>
            <a:pPr algn="l">
              <a:spcAft>
                <a:spcPts val="0"/>
              </a:spcAft>
              <a:buFont typeface="Arial" panose="020B0604020202020204" pitchFamily="34" charset="0"/>
              <a:buChar char="•"/>
            </a:pPr>
            <a:r>
              <a:rPr lang="en-US" b="0" i="0" dirty="0">
                <a:solidFill>
                  <a:srgbClr val="333333"/>
                </a:solidFill>
                <a:effectLst/>
                <a:latin typeface="Outfit"/>
              </a:rPr>
              <a:t>Maintenance of Hi-Desert Medical Center's Wastewater Treatment Facility </a:t>
            </a:r>
          </a:p>
          <a:p>
            <a:pPr algn="l">
              <a:spcAft>
                <a:spcPts val="0"/>
              </a:spcAft>
              <a:buFont typeface="Arial" panose="020B0604020202020204" pitchFamily="34" charset="0"/>
              <a:buChar char="•"/>
            </a:pPr>
            <a:r>
              <a:rPr lang="en-US" dirty="0">
                <a:solidFill>
                  <a:srgbClr val="333333"/>
                </a:solidFill>
                <a:latin typeface="Outfit"/>
              </a:rPr>
              <a:t>A Water conservation Demonstration garden</a:t>
            </a:r>
          </a:p>
          <a:p>
            <a:pPr marL="0" indent="0" algn="l">
              <a:spcAft>
                <a:spcPts val="0"/>
              </a:spcAft>
              <a:buNone/>
            </a:pPr>
            <a:endParaRPr lang="en-US" b="0" i="0" dirty="0">
              <a:solidFill>
                <a:srgbClr val="333333"/>
              </a:solidFill>
              <a:effectLst/>
              <a:latin typeface="Outfit"/>
            </a:endParaRPr>
          </a:p>
          <a:p>
            <a:pPr marL="0" indent="0" algn="l">
              <a:buNone/>
            </a:pPr>
            <a:r>
              <a:rPr lang="en-US" b="0" i="0" dirty="0">
                <a:solidFill>
                  <a:srgbClr val="333333"/>
                </a:solidFill>
                <a:effectLst/>
                <a:latin typeface="Outfit"/>
              </a:rPr>
              <a:t>The District is regulated by strict compliance standards set by federal, state, and other regulators and governed by a publicly elected five-member Board of Directors.  The District is divided into Operations, Finance, and Administration and is managed by a General Manager who is appointed by the Board of Directors. </a:t>
            </a:r>
          </a:p>
          <a:p>
            <a:r>
              <a:rPr lang="en-US" sz="2200" dirty="0">
                <a:latin typeface="Outfit"/>
              </a:rPr>
              <a:t>The Fiscal Year 2026/27 proposed budget entails: </a:t>
            </a:r>
          </a:p>
          <a:p>
            <a:pPr lvl="1"/>
            <a:r>
              <a:rPr lang="en-US" sz="2200" dirty="0">
                <a:solidFill>
                  <a:srgbClr val="FF0000"/>
                </a:solidFill>
                <a:latin typeface="Outfit"/>
                <a:cs typeface="Arial" panose="020B0604020202020204" pitchFamily="34" charset="0"/>
              </a:rPr>
              <a:t>Operational (non-Capital) cost of $10,262,559 million, including 5 reports &amp; studies.</a:t>
            </a:r>
            <a:endParaRPr lang="en-US" sz="2200" dirty="0">
              <a:solidFill>
                <a:srgbClr val="FF0000"/>
              </a:solidFill>
              <a:latin typeface="Outfit"/>
            </a:endParaRPr>
          </a:p>
          <a:p>
            <a:pPr lvl="1"/>
            <a:r>
              <a:rPr lang="en-US" sz="2200" dirty="0">
                <a:solidFill>
                  <a:srgbClr val="FF0000"/>
                </a:solidFill>
                <a:latin typeface="Outfit"/>
              </a:rPr>
              <a:t>Capital cost of $6.08 million, including 24 projects.</a:t>
            </a:r>
          </a:p>
          <a:p>
            <a:pPr lvl="1"/>
            <a:r>
              <a:rPr lang="en-US" sz="2200" dirty="0">
                <a:solidFill>
                  <a:schemeClr val="tx1"/>
                </a:solidFill>
                <a:latin typeface="Outfit"/>
              </a:rPr>
              <a:t>The District employs approximately 25 Operations and Administrative staff.</a:t>
            </a:r>
          </a:p>
          <a:p>
            <a:pPr lvl="1"/>
            <a:r>
              <a:rPr lang="en-US" sz="2200" dirty="0">
                <a:solidFill>
                  <a:schemeClr val="tx1"/>
                </a:solidFill>
                <a:latin typeface="Outfit"/>
              </a:rPr>
              <a:t>The District maintains a general fund and 16 reserve funds for designated purposes.</a:t>
            </a:r>
          </a:p>
        </p:txBody>
      </p:sp>
      <p:sp>
        <p:nvSpPr>
          <p:cNvPr id="5" name="Slide Number Placeholder 4">
            <a:extLst>
              <a:ext uri="{FF2B5EF4-FFF2-40B4-BE49-F238E27FC236}">
                <a16:creationId xmlns:a16="http://schemas.microsoft.com/office/drawing/2014/main" id="{74B022D4-CD83-9B32-A30C-4E6316FA9C90}"/>
              </a:ext>
            </a:extLst>
          </p:cNvPr>
          <p:cNvSpPr>
            <a:spLocks noGrp="1"/>
          </p:cNvSpPr>
          <p:nvPr>
            <p:ph type="sldNum" sz="quarter" idx="12"/>
          </p:nvPr>
        </p:nvSpPr>
        <p:spPr/>
        <p:txBody>
          <a:bodyPr/>
          <a:lstStyle/>
          <a:p>
            <a:fld id="{3A98EE3D-8CD1-4C3F-BD1C-C98C9596463C}" type="slidenum">
              <a:rPr lang="en-US" smtClean="0"/>
              <a:pPr/>
              <a:t>3</a:t>
            </a:fld>
            <a:endParaRPr lang="en-US" dirty="0"/>
          </a:p>
        </p:txBody>
      </p:sp>
      <p:sp>
        <p:nvSpPr>
          <p:cNvPr id="2" name="TextBox 1">
            <a:extLst>
              <a:ext uri="{FF2B5EF4-FFF2-40B4-BE49-F238E27FC236}">
                <a16:creationId xmlns:a16="http://schemas.microsoft.com/office/drawing/2014/main" id="{569119D9-8452-F581-CEEA-986B81F999B1}"/>
              </a:ext>
            </a:extLst>
          </p:cNvPr>
          <p:cNvSpPr txBox="1"/>
          <p:nvPr/>
        </p:nvSpPr>
        <p:spPr>
          <a:xfrm>
            <a:off x="1050962" y="217381"/>
            <a:ext cx="5947873" cy="461665"/>
          </a:xfrm>
          <a:prstGeom prst="rect">
            <a:avLst/>
          </a:prstGeom>
          <a:noFill/>
        </p:spPr>
        <p:txBody>
          <a:bodyPr wrap="square" rtlCol="0">
            <a:spAutoFit/>
          </a:bodyPr>
          <a:lstStyle/>
          <a:p>
            <a:r>
              <a:rPr lang="en-US" sz="2400" b="1" u="sng" dirty="0">
                <a:solidFill>
                  <a:schemeClr val="accent2">
                    <a:lumMod val="75000"/>
                  </a:schemeClr>
                </a:solidFill>
              </a:rPr>
              <a:t>ABOUT THE DISTRICT</a:t>
            </a:r>
          </a:p>
        </p:txBody>
      </p:sp>
      <p:pic>
        <p:nvPicPr>
          <p:cNvPr id="8" name="Picture 7">
            <a:extLst>
              <a:ext uri="{FF2B5EF4-FFF2-40B4-BE49-F238E27FC236}">
                <a16:creationId xmlns:a16="http://schemas.microsoft.com/office/drawing/2014/main" id="{8C692551-0E69-58EA-94F1-AB0EC45FA74B}"/>
              </a:ext>
            </a:extLst>
          </p:cNvPr>
          <p:cNvPicPr>
            <a:picLocks noChangeAspect="1"/>
          </p:cNvPicPr>
          <p:nvPr/>
        </p:nvPicPr>
        <p:blipFill>
          <a:blip r:embed="rId2"/>
          <a:stretch>
            <a:fillRect/>
          </a:stretch>
        </p:blipFill>
        <p:spPr>
          <a:xfrm rot="5400000">
            <a:off x="-272364" y="1878818"/>
            <a:ext cx="4133816" cy="3100363"/>
          </a:xfrm>
          <a:prstGeom prst="rect">
            <a:avLst/>
          </a:prstGeom>
          <a:effectLst>
            <a:softEdge rad="63500"/>
          </a:effectLst>
        </p:spPr>
      </p:pic>
      <p:pic>
        <p:nvPicPr>
          <p:cNvPr id="12" name="Picture 11">
            <a:extLst>
              <a:ext uri="{FF2B5EF4-FFF2-40B4-BE49-F238E27FC236}">
                <a16:creationId xmlns:a16="http://schemas.microsoft.com/office/drawing/2014/main" id="{79CE8212-5926-2392-787D-E8F5D8F22361}"/>
              </a:ext>
            </a:extLst>
          </p:cNvPr>
          <p:cNvPicPr>
            <a:picLocks noChangeAspect="1"/>
          </p:cNvPicPr>
          <p:nvPr/>
        </p:nvPicPr>
        <p:blipFill>
          <a:blip r:embed="rId3"/>
          <a:stretch>
            <a:fillRect/>
          </a:stretch>
        </p:blipFill>
        <p:spPr>
          <a:xfrm>
            <a:off x="6812994" y="1474395"/>
            <a:ext cx="4922016" cy="2176184"/>
          </a:xfrm>
          <a:prstGeom prst="rect">
            <a:avLst/>
          </a:prstGeom>
          <a:effectLst>
            <a:softEdge rad="63500"/>
          </a:effectLst>
        </p:spPr>
      </p:pic>
    </p:spTree>
    <p:extLst>
      <p:ext uri="{BB962C8B-B14F-4D97-AF65-F5344CB8AC3E}">
        <p14:creationId xmlns:p14="http://schemas.microsoft.com/office/powerpoint/2010/main" val="876282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6C5FCA-6780-7043-679C-A3091A94CB0C}"/>
              </a:ext>
            </a:extLst>
          </p:cNvPr>
          <p:cNvPicPr>
            <a:picLocks noChangeAspect="1"/>
          </p:cNvPicPr>
          <p:nvPr/>
        </p:nvPicPr>
        <p:blipFill>
          <a:blip r:embed="rId2">
            <a:duotone>
              <a:schemeClr val="accent3">
                <a:shade val="45000"/>
                <a:satMod val="135000"/>
              </a:schemeClr>
              <a:prstClr val="white"/>
            </a:duotone>
          </a:blip>
          <a:stretch>
            <a:fillRect/>
          </a:stretch>
        </p:blipFill>
        <p:spPr>
          <a:xfrm>
            <a:off x="3461942" y="4703673"/>
            <a:ext cx="3845469" cy="1702814"/>
          </a:xfrm>
          <a:prstGeom prst="rect">
            <a:avLst/>
          </a:prstGeom>
          <a:effectLst>
            <a:softEdge rad="31750"/>
          </a:effectLst>
        </p:spPr>
      </p:pic>
      <p:sp>
        <p:nvSpPr>
          <p:cNvPr id="5" name="Title 4">
            <a:extLst>
              <a:ext uri="{FF2B5EF4-FFF2-40B4-BE49-F238E27FC236}">
                <a16:creationId xmlns:a16="http://schemas.microsoft.com/office/drawing/2014/main" id="{8FB678DA-C53B-9A17-A591-0EC43260C217}"/>
              </a:ext>
            </a:extLst>
          </p:cNvPr>
          <p:cNvSpPr>
            <a:spLocks noGrp="1"/>
          </p:cNvSpPr>
          <p:nvPr>
            <p:ph type="title"/>
          </p:nvPr>
        </p:nvSpPr>
        <p:spPr>
          <a:xfrm>
            <a:off x="1020792" y="639786"/>
            <a:ext cx="8094134" cy="2864268"/>
          </a:xfrm>
        </p:spPr>
        <p:txBody>
          <a:bodyPr>
            <a:normAutofit/>
          </a:bodyPr>
          <a:lstStyle/>
          <a:p>
            <a:r>
              <a:rPr lang="en-US" sz="2400" dirty="0">
                <a:solidFill>
                  <a:schemeClr val="accent2">
                    <a:lumMod val="75000"/>
                  </a:schemeClr>
                </a:solidFill>
              </a:rPr>
              <a:t>Local governments are meant to be enduring institutions. They have a responsibility to chart a sustainable financial trajectory and build resiliency or the capacity to bounce back from setbacks</a:t>
            </a:r>
            <a:r>
              <a:rPr lang="en-US" sz="2000" dirty="0">
                <a:solidFill>
                  <a:schemeClr val="accent2">
                    <a:lumMod val="75000"/>
                  </a:schemeClr>
                </a:solidFill>
              </a:rPr>
              <a:t>. </a:t>
            </a:r>
            <a:r>
              <a:rPr lang="en-US" sz="2400" dirty="0">
                <a:solidFill>
                  <a:schemeClr val="accent2">
                    <a:lumMod val="75000"/>
                  </a:schemeClr>
                </a:solidFill>
              </a:rPr>
              <a:t>The budget process should ensure that today’s choices do not compromise the ability of future generations to provide good public services to the community.   </a:t>
            </a:r>
          </a:p>
        </p:txBody>
      </p:sp>
      <p:sp>
        <p:nvSpPr>
          <p:cNvPr id="7" name="Text Placeholder 6">
            <a:extLst>
              <a:ext uri="{FF2B5EF4-FFF2-40B4-BE49-F238E27FC236}">
                <a16:creationId xmlns:a16="http://schemas.microsoft.com/office/drawing/2014/main" id="{B8913E45-96A3-B63D-A473-F12DFC6BDC61}"/>
              </a:ext>
            </a:extLst>
          </p:cNvPr>
          <p:cNvSpPr>
            <a:spLocks noGrp="1"/>
          </p:cNvSpPr>
          <p:nvPr>
            <p:ph type="body" sz="quarter" idx="13"/>
          </p:nvPr>
        </p:nvSpPr>
        <p:spPr>
          <a:xfrm>
            <a:off x="1108401" y="3637539"/>
            <a:ext cx="7358629" cy="735661"/>
          </a:xfrm>
        </p:spPr>
        <p:txBody>
          <a:bodyPr/>
          <a:lstStyle/>
          <a:p>
            <a:pPr algn="l" fontAlgn="base">
              <a:buFont typeface="Arial" panose="020B0604020202020204" pitchFamily="34" charset="0"/>
              <a:buChar char="•"/>
            </a:pPr>
            <a:endParaRPr lang="en-US" sz="1050" dirty="0">
              <a:solidFill>
                <a:schemeClr val="tx1"/>
              </a:solidFill>
              <a:latin typeface="inherit"/>
            </a:endParaRPr>
          </a:p>
          <a:p>
            <a:pPr fontAlgn="base">
              <a:spcBef>
                <a:spcPts val="0"/>
              </a:spcBef>
              <a:buFont typeface="Arial" panose="020B0604020202020204" pitchFamily="34" charset="0"/>
              <a:buChar char="•"/>
            </a:pPr>
            <a:r>
              <a:rPr lang="en-US" dirty="0">
                <a:solidFill>
                  <a:schemeClr val="tx1"/>
                </a:solidFill>
              </a:rPr>
              <a:t>Excerpt from Government Finance Officers Association (GFOA) article </a:t>
            </a:r>
            <a:r>
              <a:rPr lang="en-US" b="0" i="0" u="none" strike="noStrike" dirty="0">
                <a:solidFill>
                  <a:schemeClr val="tx1"/>
                </a:solidFill>
                <a:effectLst/>
                <a:latin typeface="Lato" panose="020F0502020204030203" pitchFamily="34" charset="0"/>
                <a:hlinkClick r:id="rId3">
                  <a:extLst>
                    <a:ext uri="{A12FA001-AC4F-418D-AE19-62706E023703}">
                      <ahyp:hlinkClr xmlns:ahyp="http://schemas.microsoft.com/office/drawing/2018/hyperlinkcolor" val="tx"/>
                    </a:ext>
                  </a:extLst>
                </a:hlinkClick>
              </a:rPr>
              <a:t>Rethinking Budgeting Core Principles</a:t>
            </a:r>
            <a:r>
              <a:rPr lang="en-US" b="0" i="0" u="none" strike="noStrike" dirty="0">
                <a:solidFill>
                  <a:schemeClr val="tx1"/>
                </a:solidFill>
                <a:effectLst/>
                <a:latin typeface="Lato" panose="020F0502020204030203" pitchFamily="34" charset="0"/>
              </a:rPr>
              <a:t> &gt; </a:t>
            </a:r>
            <a:r>
              <a:rPr lang="en-US" b="1" i="0" dirty="0">
                <a:solidFill>
                  <a:schemeClr val="tx1"/>
                </a:solidFill>
                <a:effectLst/>
                <a:latin typeface="inherit"/>
              </a:rPr>
              <a:t>Why We Budget</a:t>
            </a:r>
            <a:endParaRPr lang="en-US" i="0" dirty="0">
              <a:solidFill>
                <a:schemeClr val="tx1"/>
              </a:solidFill>
              <a:effectLst/>
              <a:latin typeface="inherit"/>
            </a:endParaRPr>
          </a:p>
          <a:p>
            <a:pPr algn="l" fontAlgn="base">
              <a:spcBef>
                <a:spcPts val="0"/>
              </a:spcBef>
              <a:buFont typeface="Arial" panose="020B0604020202020204" pitchFamily="34" charset="0"/>
              <a:buChar char="•"/>
            </a:pPr>
            <a:r>
              <a:rPr lang="en-US" sz="1400" i="0" dirty="0">
                <a:solidFill>
                  <a:schemeClr val="tx1"/>
                </a:solidFill>
                <a:effectLst/>
                <a:latin typeface="inherit"/>
                <a:hlinkClick r:id="rId4">
                  <a:extLst>
                    <a:ext uri="{A12FA001-AC4F-418D-AE19-62706E023703}">
                      <ahyp:hlinkClr xmlns:ahyp="http://schemas.microsoft.com/office/drawing/2018/hyperlinkcolor" val="tx"/>
                    </a:ext>
                  </a:extLst>
                </a:hlinkClick>
              </a:rPr>
              <a:t>https://www.gfoa.org/long-form/why-we-budget?_zs=D7SOj1&amp;_zl=T0t9A</a:t>
            </a:r>
            <a:endParaRPr lang="en-US" sz="1400" b="1" i="0" dirty="0">
              <a:solidFill>
                <a:schemeClr val="tx1"/>
              </a:solidFill>
              <a:effectLst/>
              <a:latin typeface="inherit"/>
            </a:endParaRPr>
          </a:p>
          <a:p>
            <a:endParaRPr lang="en-US" dirty="0"/>
          </a:p>
        </p:txBody>
      </p:sp>
      <p:sp>
        <p:nvSpPr>
          <p:cNvPr id="4" name="Slide Number Placeholder 3">
            <a:extLst>
              <a:ext uri="{FF2B5EF4-FFF2-40B4-BE49-F238E27FC236}">
                <a16:creationId xmlns:a16="http://schemas.microsoft.com/office/drawing/2014/main" id="{9B9B14D1-1EFA-8192-0207-EF2DFF9D5DEC}"/>
              </a:ext>
            </a:extLst>
          </p:cNvPr>
          <p:cNvSpPr>
            <a:spLocks noGrp="1"/>
          </p:cNvSpPr>
          <p:nvPr>
            <p:ph type="sldNum" sz="quarter" idx="12"/>
          </p:nvPr>
        </p:nvSpPr>
        <p:spPr/>
        <p:txBody>
          <a:bodyPr/>
          <a:lstStyle/>
          <a:p>
            <a:fld id="{3A98EE3D-8CD1-4C3F-BD1C-C98C9596463C}" type="slidenum">
              <a:rPr lang="en-US" smtClean="0"/>
              <a:t>4</a:t>
            </a:fld>
            <a:endParaRPr lang="en-US" dirty="0"/>
          </a:p>
        </p:txBody>
      </p:sp>
      <p:pic>
        <p:nvPicPr>
          <p:cNvPr id="11" name="Picture 10">
            <a:extLst>
              <a:ext uri="{FF2B5EF4-FFF2-40B4-BE49-F238E27FC236}">
                <a16:creationId xmlns:a16="http://schemas.microsoft.com/office/drawing/2014/main" id="{CF77360C-26D8-D413-6FD3-CABCD7BEAD13}"/>
              </a:ext>
            </a:extLst>
          </p:cNvPr>
          <p:cNvPicPr>
            <a:picLocks noChangeAspect="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saturation sat="33000"/>
                    </a14:imgEffect>
                  </a14:imgLayer>
                </a14:imgProps>
              </a:ext>
            </a:extLst>
          </a:blip>
          <a:stretch>
            <a:fillRect/>
          </a:stretch>
        </p:blipFill>
        <p:spPr>
          <a:xfrm>
            <a:off x="9274002" y="316800"/>
            <a:ext cx="2682240" cy="1487749"/>
          </a:xfrm>
          <a:prstGeom prst="rect">
            <a:avLst/>
          </a:prstGeom>
          <a:ln w="19050">
            <a:solidFill>
              <a:schemeClr val="tx1"/>
            </a:solidFill>
          </a:ln>
          <a:effectLst>
            <a:softEdge rad="31750"/>
          </a:effectLst>
        </p:spPr>
      </p:pic>
      <p:sp>
        <p:nvSpPr>
          <p:cNvPr id="8" name="Text Placeholder 5">
            <a:extLst>
              <a:ext uri="{FF2B5EF4-FFF2-40B4-BE49-F238E27FC236}">
                <a16:creationId xmlns:a16="http://schemas.microsoft.com/office/drawing/2014/main" id="{20CB3B57-9E7D-EE5D-36A2-F9366827DF5E}"/>
              </a:ext>
            </a:extLst>
          </p:cNvPr>
          <p:cNvSpPr txBox="1">
            <a:spLocks/>
          </p:cNvSpPr>
          <p:nvPr/>
        </p:nvSpPr>
        <p:spPr>
          <a:xfrm>
            <a:off x="1740023" y="196104"/>
            <a:ext cx="6526371" cy="424304"/>
          </a:xfrm>
          <a:prstGeom prst="rect">
            <a:avLst/>
          </a:prstGeom>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algn="ctr"/>
            <a:r>
              <a:rPr lang="en-US" sz="3600" dirty="0">
                <a:solidFill>
                  <a:schemeClr val="accent2">
                    <a:lumMod val="75000"/>
                  </a:schemeClr>
                </a:solidFill>
              </a:rPr>
              <a:t>WHY </a:t>
            </a:r>
            <a:r>
              <a:rPr lang="en-US" sz="3600" dirty="0">
                <a:solidFill>
                  <a:schemeClr val="accent2">
                    <a:lumMod val="75000"/>
                  </a:schemeClr>
                </a:solidFill>
                <a:effectLst>
                  <a:glow rad="101600">
                    <a:schemeClr val="accent4">
                      <a:satMod val="175000"/>
                      <a:alpha val="40000"/>
                    </a:schemeClr>
                  </a:glow>
                </a:effectLst>
              </a:rPr>
              <a:t>WE</a:t>
            </a:r>
            <a:r>
              <a:rPr lang="en-US" sz="3600" dirty="0">
                <a:solidFill>
                  <a:schemeClr val="accent2">
                    <a:lumMod val="75000"/>
                  </a:schemeClr>
                </a:solidFill>
              </a:rPr>
              <a:t> BUDGET</a:t>
            </a:r>
          </a:p>
        </p:txBody>
      </p:sp>
    </p:spTree>
    <p:extLst>
      <p:ext uri="{BB962C8B-B14F-4D97-AF65-F5344CB8AC3E}">
        <p14:creationId xmlns:p14="http://schemas.microsoft.com/office/powerpoint/2010/main" val="3931381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0A6D45-80C8-C1A3-06CE-F73D48D741AD}"/>
              </a:ext>
            </a:extLst>
          </p:cNvPr>
          <p:cNvSpPr>
            <a:spLocks noGrp="1"/>
          </p:cNvSpPr>
          <p:nvPr>
            <p:ph type="title"/>
          </p:nvPr>
        </p:nvSpPr>
        <p:spPr>
          <a:xfrm>
            <a:off x="421202" y="191366"/>
            <a:ext cx="9208465" cy="1199015"/>
          </a:xfrm>
        </p:spPr>
        <p:txBody>
          <a:bodyPr>
            <a:normAutofit fontScale="90000"/>
          </a:bodyPr>
          <a:lstStyle/>
          <a:p>
            <a:r>
              <a:rPr lang="en-US" sz="3100" b="1" kern="100" dirty="0">
                <a:solidFill>
                  <a:schemeClr val="accent2">
                    <a:lumMod val="75000"/>
                  </a:schemeClr>
                </a:solidFill>
                <a:effectLst/>
                <a:latin typeface="Aptos" panose="020B0004020202020204" pitchFamily="34" charset="0"/>
                <a:ea typeface="Aptos" panose="020B0004020202020204" pitchFamily="34" charset="0"/>
                <a:cs typeface="Times New Roman" panose="02020603050405020304" pitchFamily="18" charset="0"/>
              </a:rPr>
              <a:t>Operating vs. Non-Operating Revenues &amp; Expenses</a:t>
            </a:r>
            <a:br>
              <a:rPr lang="en-US" b="1" kern="100" dirty="0">
                <a:solidFill>
                  <a:schemeClr val="accent2">
                    <a:lumMod val="75000"/>
                  </a:schemeClr>
                </a:solidFill>
                <a:effectLst/>
                <a:latin typeface="Aptos" panose="020B0004020202020204" pitchFamily="34" charset="0"/>
                <a:ea typeface="Aptos" panose="020B0004020202020204" pitchFamily="34" charset="0"/>
                <a:cs typeface="Times New Roman" panose="02020603050405020304" pitchFamily="18" charset="0"/>
              </a:rPr>
            </a:br>
            <a:r>
              <a:rPr lang="en-US" sz="3100" b="1" kern="100" dirty="0">
                <a:solidFill>
                  <a:srgbClr val="00B050"/>
                </a:solidFill>
                <a:latin typeface="Aptos" panose="020B0004020202020204" pitchFamily="34" charset="0"/>
                <a:ea typeface="Aptos" panose="020B0004020202020204" pitchFamily="34" charset="0"/>
                <a:cs typeface="Times New Roman" panose="02020603050405020304" pitchFamily="18" charset="0"/>
              </a:rPr>
              <a:t>FUNDING THE </a:t>
            </a:r>
            <a:r>
              <a:rPr lang="en-US" b="1" kern="100" dirty="0">
                <a:solidFill>
                  <a:srgbClr val="00B050"/>
                </a:solidFill>
                <a:latin typeface="Aptos" panose="020B0004020202020204" pitchFamily="34" charset="0"/>
                <a:ea typeface="Aptos" panose="020B0004020202020204" pitchFamily="34" charset="0"/>
                <a:cs typeface="Times New Roman" panose="02020603050405020304" pitchFamily="18" charset="0"/>
              </a:rPr>
              <a:t>CORE</a:t>
            </a:r>
            <a:r>
              <a:rPr lang="en-US" sz="3100" b="1" kern="100" dirty="0">
                <a:solidFill>
                  <a:srgbClr val="00B050"/>
                </a:solidFill>
                <a:latin typeface="Aptos" panose="020B0004020202020204" pitchFamily="34" charset="0"/>
                <a:ea typeface="Aptos" panose="020B0004020202020204" pitchFamily="34" charset="0"/>
                <a:cs typeface="Times New Roman" panose="02020603050405020304" pitchFamily="18" charset="0"/>
              </a:rPr>
              <a:t> MISSION: </a:t>
            </a:r>
            <a:r>
              <a:rPr lang="en-US" sz="4000" b="1" kern="100" dirty="0">
                <a:solidFill>
                  <a:srgbClr val="00B050"/>
                </a:solidFill>
                <a:latin typeface="Aptos" panose="020B0004020202020204" pitchFamily="34" charset="0"/>
                <a:ea typeface="Aptos" panose="020B0004020202020204" pitchFamily="34" charset="0"/>
                <a:cs typeface="Times New Roman" panose="02020603050405020304" pitchFamily="18" charset="0"/>
              </a:rPr>
              <a:t>WATER</a:t>
            </a:r>
            <a:br>
              <a:rPr lang="en-US" sz="36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8" name="Text Placeholder 7">
            <a:extLst>
              <a:ext uri="{FF2B5EF4-FFF2-40B4-BE49-F238E27FC236}">
                <a16:creationId xmlns:a16="http://schemas.microsoft.com/office/drawing/2014/main" id="{70228F83-B6ED-7D47-C347-2D6FF258F885}"/>
              </a:ext>
            </a:extLst>
          </p:cNvPr>
          <p:cNvSpPr>
            <a:spLocks noGrp="1"/>
          </p:cNvSpPr>
          <p:nvPr>
            <p:ph type="body" idx="1"/>
          </p:nvPr>
        </p:nvSpPr>
        <p:spPr>
          <a:xfrm>
            <a:off x="6204509" y="1079216"/>
            <a:ext cx="4185618" cy="576262"/>
          </a:xfrm>
        </p:spPr>
        <p:txBody>
          <a:bodyPr/>
          <a:lstStyle/>
          <a:p>
            <a:r>
              <a:rPr lang="en-US" sz="1800" b="1" kern="100" dirty="0">
                <a:effectLst/>
                <a:latin typeface="Aptos" panose="020B0004020202020204" pitchFamily="34" charset="0"/>
                <a:ea typeface="Aptos" panose="020B0004020202020204" pitchFamily="34" charset="0"/>
                <a:cs typeface="Times New Roman" panose="02020603050405020304" pitchFamily="18" charset="0"/>
              </a:rPr>
              <a:t>Excerpt from JBWD’s Budget Policy: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36D4FCB6-FBD0-7D5B-5B8F-F3FFFFB729B5}"/>
              </a:ext>
            </a:extLst>
          </p:cNvPr>
          <p:cNvSpPr>
            <a:spLocks noGrp="1"/>
          </p:cNvSpPr>
          <p:nvPr>
            <p:ph sz="half" idx="2"/>
          </p:nvPr>
        </p:nvSpPr>
        <p:spPr>
          <a:xfrm>
            <a:off x="421202" y="1337517"/>
            <a:ext cx="5531989" cy="4813026"/>
          </a:xfrm>
        </p:spPr>
        <p:txBody>
          <a:bodyPr>
            <a:normAutofit fontScale="40000" lnSpcReduction="20000"/>
          </a:bodyPr>
          <a:lstStyle/>
          <a:p>
            <a:pPr marL="0" indent="0">
              <a:buNone/>
            </a:pPr>
            <a:r>
              <a:rPr lang="en-US" sz="4500" b="1" kern="100" dirty="0">
                <a:effectLst/>
                <a:latin typeface="Aptos" panose="020B0004020202020204" pitchFamily="34" charset="0"/>
                <a:ea typeface="Aptos" panose="020B0004020202020204" pitchFamily="34" charset="0"/>
                <a:cs typeface="Times New Roman" panose="02020603050405020304" pitchFamily="18" charset="0"/>
              </a:rPr>
              <a:t>Best Practice:</a:t>
            </a:r>
            <a:endParaRPr lang="en-US" sz="4500" kern="100" dirty="0">
              <a:effectLst/>
              <a:latin typeface="Aptos" panose="020B0004020202020204" pitchFamily="34" charset="0"/>
              <a:ea typeface="Aptos" panose="020B0004020202020204" pitchFamily="34" charset="0"/>
              <a:cs typeface="Times New Roman" panose="02020603050405020304" pitchFamily="18" charset="0"/>
            </a:endParaRPr>
          </a:p>
          <a:p>
            <a:pPr marR="0" algn="just">
              <a:spcBef>
                <a:spcPts val="1190"/>
              </a:spcBef>
            </a:pPr>
            <a:r>
              <a:rPr lang="en-US" sz="4000" b="0" u="none" strike="noStrike" kern="0" spc="-10" dirty="0">
                <a:solidFill>
                  <a:srgbClr val="231F20"/>
                </a:solidFill>
                <a:effectLst/>
                <a:uFill>
                  <a:solidFill>
                    <a:srgbClr val="000000"/>
                  </a:solidFill>
                </a:uFill>
                <a:latin typeface="Calibri" panose="020F0502020204030204" pitchFamily="34" charset="0"/>
                <a:ea typeface="Calibri" panose="020F0502020204030204" pitchFamily="34" charset="0"/>
              </a:rPr>
              <a:t>Operating revenues and expenses relate to daily water service delivery, the core mission, while non-operating items involve external funding sources and costs not tied to regular operations. </a:t>
            </a:r>
          </a:p>
          <a:p>
            <a:pPr marR="0" algn="just">
              <a:spcBef>
                <a:spcPts val="1190"/>
              </a:spcBef>
            </a:pPr>
            <a:r>
              <a:rPr lang="en-US" sz="4000" b="0" u="none" strike="noStrike" kern="0" spc="-10" dirty="0">
                <a:solidFill>
                  <a:srgbClr val="231F20"/>
                </a:solidFill>
                <a:effectLst/>
                <a:uFill>
                  <a:solidFill>
                    <a:srgbClr val="000000"/>
                  </a:solidFill>
                </a:uFill>
                <a:latin typeface="Calibri" panose="020F0502020204030204" pitchFamily="34" charset="0"/>
                <a:ea typeface="Calibri" panose="020F0502020204030204" pitchFamily="34" charset="0"/>
              </a:rPr>
              <a:t>It is critical that operating revenues cover operating expenses to ensure the District remains financially self-sufficient in its core mission of delivering water service. Relying on non-operating revenues, such as taxes or grants, to fund basic operations can expose the District to financial instability if those external sources fluctuate or are reduced. </a:t>
            </a:r>
          </a:p>
          <a:p>
            <a:pPr marR="0" algn="just">
              <a:spcBef>
                <a:spcPts val="1190"/>
              </a:spcBef>
            </a:pPr>
            <a:r>
              <a:rPr lang="en-US" sz="4000" b="1" i="1" u="none" strike="noStrike" kern="0" spc="-10" dirty="0">
                <a:solidFill>
                  <a:srgbClr val="231F20"/>
                </a:solidFill>
                <a:effectLst/>
                <a:uFill>
                  <a:solidFill>
                    <a:srgbClr val="000000"/>
                  </a:solidFill>
                </a:uFill>
                <a:latin typeface="Calibri" panose="020F0502020204030204" pitchFamily="34" charset="0"/>
                <a:ea typeface="Calibri" panose="020F0502020204030204" pitchFamily="34" charset="0"/>
              </a:rPr>
              <a:t>Maintaining a balance where water service charges fully support operational costs promotes fiscal responsibility, protects long-term sustainability, and ensures ratepayer equity.</a:t>
            </a:r>
            <a:endParaRPr lang="en-US" sz="4000" b="1" u="sng" kern="0" dirty="0">
              <a:effectLst/>
              <a:uFill>
                <a:solidFill>
                  <a:srgbClr val="000000"/>
                </a:solidFill>
              </a:uFill>
              <a:latin typeface="Calibri" panose="020F0502020204030204" pitchFamily="34" charset="0"/>
              <a:ea typeface="Calibri" panose="020F0502020204030204" pitchFamily="34" charset="0"/>
            </a:endParaRPr>
          </a:p>
        </p:txBody>
      </p:sp>
      <p:sp>
        <p:nvSpPr>
          <p:cNvPr id="9" name="Content Placeholder 8">
            <a:extLst>
              <a:ext uri="{FF2B5EF4-FFF2-40B4-BE49-F238E27FC236}">
                <a16:creationId xmlns:a16="http://schemas.microsoft.com/office/drawing/2014/main" id="{80978C37-BD70-C20E-34E1-91879E63A6CD}"/>
              </a:ext>
            </a:extLst>
          </p:cNvPr>
          <p:cNvSpPr>
            <a:spLocks noGrp="1"/>
          </p:cNvSpPr>
          <p:nvPr>
            <p:ph sz="quarter" idx="4"/>
          </p:nvPr>
        </p:nvSpPr>
        <p:spPr>
          <a:xfrm>
            <a:off x="6095999" y="1683970"/>
            <a:ext cx="5223309" cy="4357392"/>
          </a:xfrm>
        </p:spPr>
        <p:txBody>
          <a:bodyPr>
            <a:normAutofit fontScale="40000" lnSpcReduction="20000"/>
          </a:bodyPr>
          <a:lstStyle/>
          <a:p>
            <a:pPr>
              <a:lnSpc>
                <a:spcPct val="115000"/>
              </a:lnSpc>
            </a:pPr>
            <a:r>
              <a:rPr lang="en-US" sz="4000" dirty="0">
                <a:effectLst/>
                <a:latin typeface="Calibri" panose="020F0502020204030204" pitchFamily="34" charset="0"/>
                <a:ea typeface="Calibri" panose="020F0502020204030204" pitchFamily="34" charset="0"/>
                <a:cs typeface="Times New Roman" panose="02020603050405020304" pitchFamily="18" charset="0"/>
              </a:rPr>
              <a:t>Operating Revenues…must fully cover Operating Expenses, including debt service.  Operating Expenses for the purposes of balancing the annual budget shall include that year’s contribution to the various Reserve and Replacement Reserve Funds as determined in the Reserve Policy and as funded by the effective Rate Study.  </a:t>
            </a:r>
          </a:p>
          <a:p>
            <a:pPr>
              <a:lnSpc>
                <a:spcPct val="115000"/>
              </a:lnSpc>
              <a:spcAft>
                <a:spcPts val="100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The balancing of Operating Revenues with Operating Expenses (as defined above) is a goal that should be applied over a period of time which extends beyond the current budget.  Temporary shortages or operating deficits can and do occur, but they will not be permitted as extended trends.</a:t>
            </a:r>
          </a:p>
          <a:p>
            <a:endParaRPr lang="en-US" dirty="0"/>
          </a:p>
        </p:txBody>
      </p:sp>
      <p:sp>
        <p:nvSpPr>
          <p:cNvPr id="4" name="Slide Number Placeholder 3">
            <a:extLst>
              <a:ext uri="{FF2B5EF4-FFF2-40B4-BE49-F238E27FC236}">
                <a16:creationId xmlns:a16="http://schemas.microsoft.com/office/drawing/2014/main" id="{C8F8BDC8-EB58-D7F0-A701-EED285812079}"/>
              </a:ext>
            </a:extLst>
          </p:cNvPr>
          <p:cNvSpPr>
            <a:spLocks noGrp="1"/>
          </p:cNvSpPr>
          <p:nvPr>
            <p:ph type="sldNum" sz="quarter" idx="12"/>
          </p:nvPr>
        </p:nvSpPr>
        <p:spPr/>
        <p:txBody>
          <a:bodyPr/>
          <a:lstStyle/>
          <a:p>
            <a:fld id="{3A98EE3D-8CD1-4C3F-BD1C-C98C9596463C}" type="slidenum">
              <a:rPr lang="en-US" smtClean="0"/>
              <a:t>5</a:t>
            </a:fld>
            <a:endParaRPr lang="en-US" dirty="0"/>
          </a:p>
        </p:txBody>
      </p:sp>
      <p:sp>
        <p:nvSpPr>
          <p:cNvPr id="10" name="Content Placeholder 8">
            <a:extLst>
              <a:ext uri="{FF2B5EF4-FFF2-40B4-BE49-F238E27FC236}">
                <a16:creationId xmlns:a16="http://schemas.microsoft.com/office/drawing/2014/main" id="{C5BE646E-07DA-2930-9EBE-831781725BFE}"/>
              </a:ext>
            </a:extLst>
          </p:cNvPr>
          <p:cNvSpPr txBox="1">
            <a:spLocks/>
          </p:cNvSpPr>
          <p:nvPr/>
        </p:nvSpPr>
        <p:spPr>
          <a:xfrm>
            <a:off x="872692" y="5148214"/>
            <a:ext cx="8828261" cy="1433748"/>
          </a:xfrm>
          <a:prstGeom prst="rect">
            <a:avLst/>
          </a:prstGeom>
          <a:ln>
            <a:solidFill>
              <a:schemeClr val="tx1"/>
            </a:solidFill>
          </a:ln>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The District strives to fund its basic operations through operating revenues, reserving non-operating revenues for capital projects or other non-routine purposes</a:t>
            </a:r>
            <a:r>
              <a:rPr lang="en-US" sz="20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t>
            </a:r>
          </a:p>
          <a:p>
            <a:r>
              <a:rPr lang="en-US" sz="2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Both presented budgets meet this goal. </a:t>
            </a:r>
          </a:p>
        </p:txBody>
      </p:sp>
      <p:pic>
        <p:nvPicPr>
          <p:cNvPr id="14" name="Graphic 13" descr="Water with solid fill">
            <a:extLst>
              <a:ext uri="{FF2B5EF4-FFF2-40B4-BE49-F238E27FC236}">
                <a16:creationId xmlns:a16="http://schemas.microsoft.com/office/drawing/2014/main" id="{116A0FA4-A4BC-4570-5DDE-663763F435DA}"/>
              </a:ext>
            </a:extLst>
          </p:cNvPr>
          <p:cNvPicPr>
            <a:picLocks noChangeAspect="1"/>
          </p:cNvPicPr>
          <p:nvPr/>
        </p:nvPicPr>
        <p:blipFill>
          <a:blip>
            <a:alphaModFix amt="40000"/>
            <a:extLst>
              <a:ext uri="{96DAC541-7B7A-43D3-8B79-37D633B846F1}">
                <asvg:svgBlip xmlns:asvg="http://schemas.microsoft.com/office/drawing/2016/SVG/main" r:embed="rId2"/>
              </a:ext>
            </a:extLst>
          </a:blip>
          <a:stretch>
            <a:fillRect/>
          </a:stretch>
        </p:blipFill>
        <p:spPr>
          <a:xfrm>
            <a:off x="176974" y="1"/>
            <a:ext cx="244228" cy="244228"/>
          </a:xfrm>
          <a:prstGeom prst="rect">
            <a:avLst/>
          </a:prstGeom>
        </p:spPr>
      </p:pic>
      <p:pic>
        <p:nvPicPr>
          <p:cNvPr id="16" name="Graphic 15" descr="Leaky Tap with solid fill">
            <a:extLst>
              <a:ext uri="{FF2B5EF4-FFF2-40B4-BE49-F238E27FC236}">
                <a16:creationId xmlns:a16="http://schemas.microsoft.com/office/drawing/2014/main" id="{6E3BC922-0784-A671-3431-52D6105CE33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806590" y="5641065"/>
            <a:ext cx="1165718" cy="1165718"/>
          </a:xfrm>
          <a:prstGeom prst="rect">
            <a:avLst/>
          </a:prstGeom>
        </p:spPr>
      </p:pic>
    </p:spTree>
    <p:extLst>
      <p:ext uri="{BB962C8B-B14F-4D97-AF65-F5344CB8AC3E}">
        <p14:creationId xmlns:p14="http://schemas.microsoft.com/office/powerpoint/2010/main" val="3790077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50A33-FA66-F0CF-124F-10B09DF744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35BE13-58A6-CEF3-2650-C329BCDC2341}"/>
              </a:ext>
            </a:extLst>
          </p:cNvPr>
          <p:cNvSpPr>
            <a:spLocks noGrp="1"/>
          </p:cNvSpPr>
          <p:nvPr>
            <p:ph type="title"/>
          </p:nvPr>
        </p:nvSpPr>
        <p:spPr>
          <a:xfrm>
            <a:off x="1707237" y="2871537"/>
            <a:ext cx="8596668" cy="1320800"/>
          </a:xfrm>
        </p:spPr>
        <p:txBody>
          <a:bodyPr>
            <a:normAutofit/>
          </a:bodyPr>
          <a:lstStyle/>
          <a:p>
            <a:r>
              <a:rPr lang="en-US" sz="5400" dirty="0">
                <a:solidFill>
                  <a:schemeClr val="accent2">
                    <a:lumMod val="75000"/>
                  </a:schemeClr>
                </a:solidFill>
              </a:rPr>
              <a:t>COMBINED BUDGET</a:t>
            </a:r>
          </a:p>
        </p:txBody>
      </p:sp>
      <p:sp>
        <p:nvSpPr>
          <p:cNvPr id="3" name="Slide Number Placeholder 2">
            <a:extLst>
              <a:ext uri="{FF2B5EF4-FFF2-40B4-BE49-F238E27FC236}">
                <a16:creationId xmlns:a16="http://schemas.microsoft.com/office/drawing/2014/main" id="{02548C1B-7FD8-B662-6DCA-6B39BBF5140D}"/>
              </a:ext>
            </a:extLst>
          </p:cNvPr>
          <p:cNvSpPr>
            <a:spLocks noGrp="1"/>
          </p:cNvSpPr>
          <p:nvPr>
            <p:ph type="sldNum" sz="quarter" idx="12"/>
          </p:nvPr>
        </p:nvSpPr>
        <p:spPr/>
        <p:txBody>
          <a:bodyPr/>
          <a:lstStyle/>
          <a:p>
            <a:fld id="{3A98EE3D-8CD1-4C3F-BD1C-C98C9596463C}" type="slidenum">
              <a:rPr lang="en-US" smtClean="0"/>
              <a:t>6</a:t>
            </a:fld>
            <a:endParaRPr lang="en-US" dirty="0"/>
          </a:p>
        </p:txBody>
      </p:sp>
    </p:spTree>
    <p:extLst>
      <p:ext uri="{BB962C8B-B14F-4D97-AF65-F5344CB8AC3E}">
        <p14:creationId xmlns:p14="http://schemas.microsoft.com/office/powerpoint/2010/main" val="1363615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Codes on papers">
            <a:extLst>
              <a:ext uri="{FF2B5EF4-FFF2-40B4-BE49-F238E27FC236}">
                <a16:creationId xmlns:a16="http://schemas.microsoft.com/office/drawing/2014/main" id="{5A061EC2-4711-31C0-AE52-A4DC71D44B85}"/>
              </a:ext>
            </a:extLst>
          </p:cNvPr>
          <p:cNvPicPr>
            <a:picLocks noChangeAspect="1"/>
          </p:cNvPicPr>
          <p:nvPr/>
        </p:nvPicPr>
        <p:blipFill rotWithShape="1">
          <a:blip r:embed="rId2"/>
          <a:srcRect l="9091" t="7637" b="15754"/>
          <a:stretch>
            <a:fillRect/>
          </a:stretch>
        </p:blipFill>
        <p:spPr>
          <a:xfrm>
            <a:off x="1" y="10"/>
            <a:ext cx="12191999" cy="6857990"/>
          </a:xfrm>
          <a:prstGeom prst="rect">
            <a:avLst/>
          </a:prstGeom>
        </p:spPr>
      </p:pic>
      <p:sp>
        <p:nvSpPr>
          <p:cNvPr id="29" name="Isosceles Triangle 28">
            <a:extLst>
              <a:ext uri="{FF2B5EF4-FFF2-40B4-BE49-F238E27FC236}">
                <a16:creationId xmlns:a16="http://schemas.microsoft.com/office/drawing/2014/main" id="{2A4588C6-4069-4731-BFB4-10F1E6D37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Parallelogram 30">
            <a:extLst>
              <a:ext uri="{FF2B5EF4-FFF2-40B4-BE49-F238E27FC236}">
                <a16:creationId xmlns:a16="http://schemas.microsoft.com/office/drawing/2014/main" id="{23370524-0FE7-41B4-ABCF-7FB26B6CF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E0A9CA40-1F57-4A6D-ACDA-F720AA468C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B2A94EDB-B0FE-4678-8E69-0F137AE3BE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7" name="Rectangle 23">
            <a:extLst>
              <a:ext uri="{FF2B5EF4-FFF2-40B4-BE49-F238E27FC236}">
                <a16:creationId xmlns:a16="http://schemas.microsoft.com/office/drawing/2014/main" id="{4E93B92B-0DD5-4277-9D69-972ABADC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0BCC6BA-6F91-8E29-A2F5-E3568BDA32B6}"/>
              </a:ext>
            </a:extLst>
          </p:cNvPr>
          <p:cNvSpPr>
            <a:spLocks noGrp="1"/>
          </p:cNvSpPr>
          <p:nvPr>
            <p:ph type="title"/>
          </p:nvPr>
        </p:nvSpPr>
        <p:spPr>
          <a:xfrm>
            <a:off x="2786047" y="609600"/>
            <a:ext cx="6487955" cy="1320800"/>
          </a:xfrm>
        </p:spPr>
        <p:txBody>
          <a:bodyPr anchor="t">
            <a:normAutofit/>
          </a:bodyPr>
          <a:lstStyle/>
          <a:p>
            <a:r>
              <a:rPr lang="en-US" i="0" u="none" strike="noStrike">
                <a:effectLst/>
                <a:latin typeface="Arial" panose="020B0604020202020204" pitchFamily="34" charset="0"/>
                <a:cs typeface="Arial" panose="020B0604020202020204" pitchFamily="34" charset="0"/>
              </a:rPr>
              <a:t>OVERVIEW</a:t>
            </a:r>
            <a:r>
              <a:rPr lang="en-US">
                <a:latin typeface="Arial" panose="020B0604020202020204" pitchFamily="34" charset="0"/>
                <a:cs typeface="Arial" panose="020B0604020202020204" pitchFamily="34" charset="0"/>
              </a:rPr>
              <a:t> </a:t>
            </a:r>
          </a:p>
        </p:txBody>
      </p:sp>
      <p:sp>
        <p:nvSpPr>
          <p:cNvPr id="39" name="Rectangle 25">
            <a:extLst>
              <a:ext uri="{FF2B5EF4-FFF2-40B4-BE49-F238E27FC236}">
                <a16:creationId xmlns:a16="http://schemas.microsoft.com/office/drawing/2014/main" id="{7CE87768-354E-4E3F-8202-9F387CF50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Isosceles Triangle 40">
            <a:extLst>
              <a:ext uri="{FF2B5EF4-FFF2-40B4-BE49-F238E27FC236}">
                <a16:creationId xmlns:a16="http://schemas.microsoft.com/office/drawing/2014/main" id="{09E5B98F-BD75-4A30-BF72-0A9107470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Content Placeholder 5">
            <a:extLst>
              <a:ext uri="{FF2B5EF4-FFF2-40B4-BE49-F238E27FC236}">
                <a16:creationId xmlns:a16="http://schemas.microsoft.com/office/drawing/2014/main" id="{218345C4-6B9B-E5FB-5CA0-9FB36F1B2F30}"/>
              </a:ext>
            </a:extLst>
          </p:cNvPr>
          <p:cNvSpPr>
            <a:spLocks noGrp="1"/>
          </p:cNvSpPr>
          <p:nvPr>
            <p:ph idx="1"/>
          </p:nvPr>
        </p:nvSpPr>
        <p:spPr>
          <a:xfrm>
            <a:off x="2634182" y="1270000"/>
            <a:ext cx="7262853" cy="5207115"/>
          </a:xfrm>
        </p:spPr>
        <p:txBody>
          <a:bodyPr>
            <a:normAutofit lnSpcReduction="10000"/>
          </a:bodyPr>
          <a:lstStyle/>
          <a:p>
            <a:pPr>
              <a:lnSpc>
                <a:spcPct val="90000"/>
              </a:lnSpc>
            </a:pPr>
            <a:r>
              <a:rPr lang="en-US" sz="2400" dirty="0">
                <a:latin typeface="Arial" panose="020B0604020202020204" pitchFamily="34" charset="0"/>
                <a:cs typeface="Arial" panose="020B0604020202020204" pitchFamily="34" charset="0"/>
              </a:rPr>
              <a:t>This budget contains staff’s best projection of costs.</a:t>
            </a:r>
          </a:p>
          <a:p>
            <a:pPr>
              <a:lnSpc>
                <a:spcPct val="90000"/>
              </a:lnSpc>
            </a:pPr>
            <a:r>
              <a:rPr lang="en-US" sz="2400" b="0" i="0" u="none" strike="noStrike" dirty="0">
                <a:effectLst/>
                <a:latin typeface="Arial" panose="020B0604020202020204" pitchFamily="34" charset="0"/>
                <a:cs typeface="Arial" panose="020B0604020202020204" pitchFamily="34" charset="0"/>
              </a:rPr>
              <a:t>The 2023 rate study assumes a 4% Operating expense increase per year; The 26/27 increase is 6% over the original 25/26 budget.</a:t>
            </a:r>
            <a:r>
              <a:rPr lang="en-US" sz="2400" dirty="0">
                <a:latin typeface="Arial" panose="020B0604020202020204" pitchFamily="34" charset="0"/>
                <a:cs typeface="Arial" panose="020B0604020202020204" pitchFamily="34" charset="0"/>
              </a:rPr>
              <a:t> </a:t>
            </a:r>
          </a:p>
          <a:p>
            <a:pPr>
              <a:lnSpc>
                <a:spcPct val="90000"/>
              </a:lnSpc>
            </a:pPr>
            <a:r>
              <a:rPr lang="en-US" sz="2400" dirty="0">
                <a:latin typeface="Arial" panose="020B0604020202020204" pitchFamily="34" charset="0"/>
                <a:cs typeface="Arial" panose="020B0604020202020204" pitchFamily="34" charset="0"/>
              </a:rPr>
              <a:t>Total Operational (non-Capital) expenses are at $10,262,559.</a:t>
            </a:r>
          </a:p>
          <a:p>
            <a:pPr>
              <a:lnSpc>
                <a:spcPct val="90000"/>
              </a:lnSpc>
            </a:pPr>
            <a:r>
              <a:rPr lang="en-US" sz="2400" b="0" i="0" u="none" strike="noStrike" dirty="0">
                <a:effectLst/>
                <a:latin typeface="Arial" panose="020B0604020202020204" pitchFamily="34" charset="0"/>
                <a:cs typeface="Arial" panose="020B0604020202020204" pitchFamily="34" charset="0"/>
              </a:rPr>
              <a:t>The Capital budget of $6.08 million brings the drawdown for 26/27 to $3.178 million. </a:t>
            </a:r>
            <a:endParaRPr lang="en-US" sz="2400" i="1" dirty="0">
              <a:latin typeface="Arial" panose="020B0604020202020204" pitchFamily="34" charset="0"/>
              <a:cs typeface="Arial" panose="020B0604020202020204" pitchFamily="34" charset="0"/>
            </a:endParaRPr>
          </a:p>
          <a:p>
            <a:pPr>
              <a:lnSpc>
                <a:spcPct val="90000"/>
              </a:lnSpc>
            </a:pPr>
            <a:r>
              <a:rPr lang="en-US" sz="2400" dirty="0">
                <a:latin typeface="Arial" panose="020B0604020202020204" pitchFamily="34" charset="0"/>
                <a:cs typeface="Arial" panose="020B0604020202020204" pitchFamily="34" charset="0"/>
              </a:rPr>
              <a:t>Reserves at 6/30/27 are projected to cover six months of Operating expenses, as required by Reserve Policy.</a:t>
            </a:r>
          </a:p>
          <a:p>
            <a:pPr>
              <a:lnSpc>
                <a:spcPct val="90000"/>
              </a:lnSpc>
            </a:pPr>
            <a:r>
              <a:rPr lang="en-US" sz="2400" dirty="0">
                <a:latin typeface="Arial" panose="020B0604020202020204" pitchFamily="34" charset="0"/>
                <a:cs typeface="Arial" panose="020B0604020202020204" pitchFamily="34" charset="0"/>
              </a:rPr>
              <a:t>Operating revenues, which should meet or exceed Operating expenses, will cover Operating expenses.</a:t>
            </a:r>
          </a:p>
        </p:txBody>
      </p:sp>
      <p:sp>
        <p:nvSpPr>
          <p:cNvPr id="3" name="Slide Number Placeholder 2">
            <a:extLst>
              <a:ext uri="{FF2B5EF4-FFF2-40B4-BE49-F238E27FC236}">
                <a16:creationId xmlns:a16="http://schemas.microsoft.com/office/drawing/2014/main" id="{A7D43797-C1B7-46CB-B989-022EFD177115}"/>
              </a:ext>
            </a:extLst>
          </p:cNvPr>
          <p:cNvSpPr>
            <a:spLocks noGrp="1"/>
          </p:cNvSpPr>
          <p:nvPr>
            <p:ph type="sldNum" sz="quarter" idx="12"/>
          </p:nvPr>
        </p:nvSpPr>
        <p:spPr>
          <a:xfrm>
            <a:off x="8590663" y="6041362"/>
            <a:ext cx="683339" cy="365125"/>
          </a:xfrm>
        </p:spPr>
        <p:txBody>
          <a:bodyPr>
            <a:normAutofit/>
          </a:bodyPr>
          <a:lstStyle/>
          <a:p>
            <a:pPr>
              <a:spcAft>
                <a:spcPts val="600"/>
              </a:spcAft>
            </a:pPr>
            <a:fld id="{3A98EE3D-8CD1-4C3F-BD1C-C98C9596463C}" type="slidenum">
              <a:rPr lang="en-US" smtClean="0"/>
              <a:pPr>
                <a:spcAft>
                  <a:spcPts val="600"/>
                </a:spcAft>
              </a:pPr>
              <a:t>7</a:t>
            </a:fld>
            <a:endParaRPr lang="en-US"/>
          </a:p>
        </p:txBody>
      </p:sp>
      <p:sp>
        <p:nvSpPr>
          <p:cNvPr id="43" name="Rectangle 27">
            <a:extLst>
              <a:ext uri="{FF2B5EF4-FFF2-40B4-BE49-F238E27FC236}">
                <a16:creationId xmlns:a16="http://schemas.microsoft.com/office/drawing/2014/main" id="{8AAB91E3-41BE-4478-BF23-A24D43E14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28">
            <a:extLst>
              <a:ext uri="{FF2B5EF4-FFF2-40B4-BE49-F238E27FC236}">
                <a16:creationId xmlns:a16="http://schemas.microsoft.com/office/drawing/2014/main" id="{96DFC7EA-8516-41F1-8ED9-C0A8E1E0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Rectangle 29">
            <a:extLst>
              <a:ext uri="{FF2B5EF4-FFF2-40B4-BE49-F238E27FC236}">
                <a16:creationId xmlns:a16="http://schemas.microsoft.com/office/drawing/2014/main" id="{E24E972C-8744-4CFA-B783-41EA3CC381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Isosceles Triangle 48">
            <a:extLst>
              <a:ext uri="{FF2B5EF4-FFF2-40B4-BE49-F238E27FC236}">
                <a16:creationId xmlns:a16="http://schemas.microsoft.com/office/drawing/2014/main" id="{C7C88F2E-E233-48BA-B85F-D06BA522B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074655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891674-D39C-4964-7494-D5CD353FADBA}"/>
              </a:ext>
            </a:extLst>
          </p:cNvPr>
          <p:cNvSpPr>
            <a:spLocks noGrp="1"/>
          </p:cNvSpPr>
          <p:nvPr>
            <p:ph type="sldNum" sz="quarter" idx="12"/>
          </p:nvPr>
        </p:nvSpPr>
        <p:spPr/>
        <p:txBody>
          <a:bodyPr/>
          <a:lstStyle/>
          <a:p>
            <a:fld id="{3A98EE3D-8CD1-4C3F-BD1C-C98C9596463C}" type="slidenum">
              <a:rPr lang="en-US" smtClean="0"/>
              <a:t>8</a:t>
            </a:fld>
            <a:endParaRPr lang="en-US" dirty="0"/>
          </a:p>
        </p:txBody>
      </p:sp>
      <p:pic>
        <p:nvPicPr>
          <p:cNvPr id="5" name="Picture 4">
            <a:extLst>
              <a:ext uri="{FF2B5EF4-FFF2-40B4-BE49-F238E27FC236}">
                <a16:creationId xmlns:a16="http://schemas.microsoft.com/office/drawing/2014/main" id="{F63C7470-C50C-765D-59FF-A9EB91454757}"/>
              </a:ext>
            </a:extLst>
          </p:cNvPr>
          <p:cNvPicPr>
            <a:picLocks noChangeAspect="1"/>
          </p:cNvPicPr>
          <p:nvPr/>
        </p:nvPicPr>
        <p:blipFill>
          <a:blip r:embed="rId2"/>
          <a:stretch>
            <a:fillRect/>
          </a:stretch>
        </p:blipFill>
        <p:spPr>
          <a:xfrm>
            <a:off x="806824" y="207000"/>
            <a:ext cx="10200989" cy="6444000"/>
          </a:xfrm>
          <a:prstGeom prst="rect">
            <a:avLst/>
          </a:prstGeom>
        </p:spPr>
      </p:pic>
    </p:spTree>
    <p:extLst>
      <p:ext uri="{BB962C8B-B14F-4D97-AF65-F5344CB8AC3E}">
        <p14:creationId xmlns:p14="http://schemas.microsoft.com/office/powerpoint/2010/main" val="36295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2B91C7-DB45-1A53-E1CA-8FFD877A3F09}"/>
              </a:ext>
            </a:extLst>
          </p:cNvPr>
          <p:cNvSpPr>
            <a:spLocks noGrp="1"/>
          </p:cNvSpPr>
          <p:nvPr>
            <p:ph type="sldNum" sz="quarter" idx="12"/>
          </p:nvPr>
        </p:nvSpPr>
        <p:spPr>
          <a:xfrm>
            <a:off x="10865194" y="6411619"/>
            <a:ext cx="683339" cy="365125"/>
          </a:xfrm>
        </p:spPr>
        <p:txBody>
          <a:bodyPr>
            <a:normAutofit/>
          </a:bodyPr>
          <a:lstStyle/>
          <a:p>
            <a:pPr>
              <a:spcAft>
                <a:spcPts val="600"/>
              </a:spcAft>
            </a:pPr>
            <a:fld id="{3A98EE3D-8CD1-4C3F-BD1C-C98C9596463C}" type="slidenum">
              <a:rPr lang="en-US">
                <a:solidFill>
                  <a:srgbClr val="FFFFFF"/>
                </a:solidFill>
              </a:rPr>
              <a:pPr>
                <a:spcAft>
                  <a:spcPts val="600"/>
                </a:spcAft>
              </a:pPr>
              <a:t>9</a:t>
            </a:fld>
            <a:endParaRPr lang="en-US">
              <a:solidFill>
                <a:srgbClr val="FFFFFF"/>
              </a:solidFill>
            </a:endParaRPr>
          </a:p>
        </p:txBody>
      </p:sp>
      <p:sp>
        <p:nvSpPr>
          <p:cNvPr id="6" name="TextBox 5">
            <a:extLst>
              <a:ext uri="{FF2B5EF4-FFF2-40B4-BE49-F238E27FC236}">
                <a16:creationId xmlns:a16="http://schemas.microsoft.com/office/drawing/2014/main" id="{9835BFA2-AEC9-E13D-10CB-5ABBE0B2E494}"/>
              </a:ext>
            </a:extLst>
          </p:cNvPr>
          <p:cNvSpPr txBox="1"/>
          <p:nvPr/>
        </p:nvSpPr>
        <p:spPr>
          <a:xfrm>
            <a:off x="1065124" y="190919"/>
            <a:ext cx="7839965" cy="523220"/>
          </a:xfrm>
          <a:prstGeom prst="rect">
            <a:avLst/>
          </a:prstGeom>
          <a:noFill/>
        </p:spPr>
        <p:txBody>
          <a:bodyPr wrap="square" rtlCol="0">
            <a:spAutoFit/>
          </a:bodyPr>
          <a:lstStyle/>
          <a:p>
            <a:r>
              <a:rPr lang="en-US" sz="2800" dirty="0">
                <a:solidFill>
                  <a:schemeClr val="accent2">
                    <a:lumMod val="75000"/>
                  </a:schemeClr>
                </a:solidFill>
              </a:rPr>
              <a:t>PER CUSTOMER REVENUE / RESERVE COVERAGE</a:t>
            </a:r>
          </a:p>
        </p:txBody>
      </p:sp>
      <p:pic>
        <p:nvPicPr>
          <p:cNvPr id="4" name="Picture 3">
            <a:extLst>
              <a:ext uri="{FF2B5EF4-FFF2-40B4-BE49-F238E27FC236}">
                <a16:creationId xmlns:a16="http://schemas.microsoft.com/office/drawing/2014/main" id="{A0508C09-05E5-993F-20B5-DAEC4189DCF6}"/>
              </a:ext>
            </a:extLst>
          </p:cNvPr>
          <p:cNvPicPr>
            <a:picLocks noChangeAspect="1"/>
          </p:cNvPicPr>
          <p:nvPr/>
        </p:nvPicPr>
        <p:blipFill>
          <a:blip r:embed="rId2"/>
          <a:stretch>
            <a:fillRect/>
          </a:stretch>
        </p:blipFill>
        <p:spPr>
          <a:xfrm>
            <a:off x="1065124" y="714139"/>
            <a:ext cx="7706801" cy="5668166"/>
          </a:xfrm>
          <a:prstGeom prst="rect">
            <a:avLst/>
          </a:prstGeom>
        </p:spPr>
      </p:pic>
    </p:spTree>
    <p:extLst>
      <p:ext uri="{BB962C8B-B14F-4D97-AF65-F5344CB8AC3E}">
        <p14:creationId xmlns:p14="http://schemas.microsoft.com/office/powerpoint/2010/main" val="2496233416"/>
      </p:ext>
    </p:extLst>
  </p:cSld>
  <p:clrMapOvr>
    <a:masterClrMapping/>
  </p:clrMapOvr>
</p:sld>
</file>

<file path=ppt/theme/theme1.xml><?xml version="1.0" encoding="utf-8"?>
<a:theme xmlns:a="http://schemas.openxmlformats.org/drawingml/2006/main" name="Facet">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CB38EC-895A-4F8F-8F75-E263501ABB5A}">
  <ds:schemaRefs>
    <ds:schemaRef ds:uri="http://schemas.microsoft.com/sharepoint/v3/contenttype/forms"/>
  </ds:schemaRefs>
</ds:datastoreItem>
</file>

<file path=customXml/itemProps2.xml><?xml version="1.0" encoding="utf-8"?>
<ds:datastoreItem xmlns:ds="http://schemas.openxmlformats.org/officeDocument/2006/customXml" ds:itemID="{F7E70FC5-1855-47AB-8CE1-CB3C873A8988}">
  <ds:schemaRef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http://purl.org/dc/elements/1.1/"/>
    <ds:schemaRef ds:uri="http://schemas.microsoft.com/office/2006/metadata/properties"/>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5560E646-30AD-4BA0-97EA-A7A07DF54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49336</TotalTime>
  <Words>1515</Words>
  <Application>Microsoft Office PowerPoint</Application>
  <PresentationFormat>Widescreen</PresentationFormat>
  <Paragraphs>144</Paragraphs>
  <Slides>24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Aptos</vt:lpstr>
      <vt:lpstr>Arial</vt:lpstr>
      <vt:lpstr>Calibri</vt:lpstr>
      <vt:lpstr>inherit</vt:lpstr>
      <vt:lpstr>Lato</vt:lpstr>
      <vt:lpstr>Outfit</vt:lpstr>
      <vt:lpstr>Trebuchet MS</vt:lpstr>
      <vt:lpstr>Wingdings</vt:lpstr>
      <vt:lpstr>Wingdings 3</vt:lpstr>
      <vt:lpstr>Facet</vt:lpstr>
      <vt:lpstr>   25/26 REVISED BUDGET 26/27 PROPOSED BUDGET</vt:lpstr>
      <vt:lpstr>INTRODUCTION / OVERVIEW</vt:lpstr>
      <vt:lpstr>PowerPoint Presentation</vt:lpstr>
      <vt:lpstr>Local governments are meant to be enduring institutions. They have a responsibility to chart a sustainable financial trajectory and build resiliency or the capacity to bounce back from setbacks. The budget process should ensure that today’s choices do not compromise the ability of future generations to provide good public services to the community.   </vt:lpstr>
      <vt:lpstr>Operating vs. Non-Operating Revenues &amp; Expenses FUNDING THE CORE MISSION: WATER </vt:lpstr>
      <vt:lpstr>COMBINED BUDGET</vt:lpstr>
      <vt:lpstr>OVERVIEW </vt:lpstr>
      <vt:lpstr>PowerPoint Presentation</vt:lpstr>
      <vt:lpstr>PowerPoint Presentation</vt:lpstr>
      <vt:lpstr>OPERATING BUDGET</vt:lpstr>
      <vt:lpstr>OPERATING: DEPARTMENTAL SUMMARY  DRAWDOWN OF RESERVES / NET REVENUES BEFORE CAPITAL</vt:lpstr>
      <vt:lpstr>PowerPoint Presentation</vt:lpstr>
      <vt:lpstr>OPERATING EXPENSE HIGHLIGHTS ADMINISTRATION &amp; FINANCE DEPARTMENTS</vt:lpstr>
      <vt:lpstr>OPERATING EXPENSE REPORTS &amp; STUDIES</vt:lpstr>
      <vt:lpstr>SALARIES</vt:lpstr>
      <vt:lpstr>SALARY SUMMARY</vt:lpstr>
      <vt:lpstr>SALARY COMPARISON</vt:lpstr>
      <vt:lpstr>BOTTOM LINE</vt:lpstr>
      <vt:lpstr>CASH RESERVE BALANCE PROJECTIONS </vt:lpstr>
      <vt:lpstr>COMBINED TOTAL</vt:lpstr>
      <vt:lpstr>BOTTOM LINE &amp; KEY TAKE-AWAYS</vt:lpstr>
      <vt:lpstr>FORTHCOMING CHANGES TO FINAL BUDGET (not included in today’s figures)</vt:lpstr>
      <vt:lpstr> Staff will recommend adopting the  2025/26 Revised Budget and 2026/27 Proposed Budget  at the June 3rd meeting.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2022/23 REVISED 2023/24 PROPOSED BUDGET</dc:title>
  <dc:creator>Anne Roman</dc:creator>
  <cp:lastModifiedBy>Anne Roman</cp:lastModifiedBy>
  <cp:revision>365</cp:revision>
  <cp:lastPrinted>2025-04-30T23:58:23Z</cp:lastPrinted>
  <dcterms:created xsi:type="dcterms:W3CDTF">2023-05-08T21:00:07Z</dcterms:created>
  <dcterms:modified xsi:type="dcterms:W3CDTF">2026-05-13T14:45:32Z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