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61" r:id="rId4"/>
  </p:sldMasterIdLst>
  <p:notesMasterIdLst>
    <p:notesMasterId r:id="rId36"/>
  </p:notesMasterIdLst>
  <p:sldIdLst>
    <p:sldId id="406" r:id="rId5"/>
    <p:sldId id="374" r:id="rId6"/>
    <p:sldId id="407" r:id="rId7"/>
    <p:sldId id="408" r:id="rId8"/>
    <p:sldId id="425" r:id="rId9"/>
    <p:sldId id="417" r:id="rId10"/>
    <p:sldId id="380" r:id="rId11"/>
    <p:sldId id="410" r:id="rId12"/>
    <p:sldId id="403" r:id="rId13"/>
    <p:sldId id="423" r:id="rId14"/>
    <p:sldId id="345" r:id="rId15"/>
    <p:sldId id="378" r:id="rId16"/>
    <p:sldId id="421" r:id="rId17"/>
    <p:sldId id="422" r:id="rId18"/>
    <p:sldId id="424" r:id="rId19"/>
    <p:sldId id="352" r:id="rId20"/>
    <p:sldId id="353" r:id="rId21"/>
    <p:sldId id="420" r:id="rId22"/>
    <p:sldId id="409" r:id="rId23"/>
    <p:sldId id="388" r:id="rId24"/>
    <p:sldId id="389" r:id="rId25"/>
    <p:sldId id="390" r:id="rId26"/>
    <p:sldId id="356" r:id="rId27"/>
    <p:sldId id="257" r:id="rId28"/>
    <p:sldId id="349" r:id="rId29"/>
    <p:sldId id="379" r:id="rId30"/>
    <p:sldId id="336" r:id="rId31"/>
    <p:sldId id="393" r:id="rId32"/>
    <p:sldId id="411" r:id="rId33"/>
    <p:sldId id="412" r:id="rId34"/>
    <p:sldId id="343" r:id="rId35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A946"/>
    <a:srgbClr val="55412B"/>
    <a:srgbClr val="FFFF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19" autoAdjust="0"/>
  </p:normalViewPr>
  <p:slideViewPr>
    <p:cSldViewPr snapToGrid="0">
      <p:cViewPr varScale="1">
        <p:scale>
          <a:sx n="92" d="100"/>
          <a:sy n="92" d="100"/>
        </p:scale>
        <p:origin x="1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30T17:16:45.50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0 158 0,'19602'-158'0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6BF7FB2-0DAD-4005-89F4-AEE61D948193}" type="datetimeFigureOut">
              <a:rPr lang="en-US" smtClean="0"/>
              <a:t>06/09/2026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2A37ACA-85B0-4DB1-A802-BE6DB9763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782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A37ACA-85B0-4DB1-A802-BE6DB9763D3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873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9A49B-B340-47E5-9BD4-10590D346A64}" type="datetime1">
              <a:rPr lang="en-US" smtClean="0"/>
              <a:t>06/09/2026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580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A36EF-EE81-4393-9D40-43337ADE82EC}" type="datetime1">
              <a:rPr lang="en-US" smtClean="0"/>
              <a:t>06/09/2026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157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5FCC9-7909-4BB0-8DCA-3A851BF225DD}" type="datetime1">
              <a:rPr lang="en-US" smtClean="0"/>
              <a:t>06/09/2026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56902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60C71-C645-438C-9DEB-3C68BB6BBBA3}" type="datetime1">
              <a:rPr lang="en-US" smtClean="0"/>
              <a:t>06/09/2026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195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87F64-A710-4974-A9FD-AD4EC91ADEDD}" type="datetime1">
              <a:rPr lang="en-US" smtClean="0"/>
              <a:t>06/09/2026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807837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D6D61-25AB-44CB-9F8C-F618EC1C4241}" type="datetime1">
              <a:rPr lang="en-US" smtClean="0"/>
              <a:t>06/09/2026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310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55602-36F4-4B3F-A139-679D415FFD01}" type="datetime1">
              <a:rPr lang="en-US" smtClean="0"/>
              <a:t>06/09/2026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5163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4D62E-94B8-47E2-B8C0-288EE815AACA}" type="datetime1">
              <a:rPr lang="en-US" smtClean="0"/>
              <a:t>06/09/2026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268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12A37-2FB6-4C70-A6BC-70A7AFD0EAA9}" type="datetime1">
              <a:rPr lang="en-US" smtClean="0"/>
              <a:t>06/09/2026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381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158E4-ABA6-495F-9AD1-8CC6E76B946D}" type="datetime1">
              <a:rPr lang="en-US" smtClean="0"/>
              <a:t>06/09/2026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613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48BAF-DE95-4705-BB16-904E34D43E87}" type="datetime1">
              <a:rPr lang="en-US" smtClean="0"/>
              <a:t>06/09/2026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411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E1A65-6F75-438B-A5D1-8841FFEBFCD8}" type="datetime1">
              <a:rPr lang="en-US" smtClean="0"/>
              <a:t>06/09/2026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574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B975C-BC76-4F47-843C-E1E378D281CA}" type="datetime1">
              <a:rPr lang="en-US" smtClean="0"/>
              <a:t>06/09/2026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661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9DF41-AA12-4C15-B9AC-F272490119BD}" type="datetime1">
              <a:rPr lang="en-US" smtClean="0"/>
              <a:t>06/09/2026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2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4EE4D-B2A5-4D32-888A-CA4786004DDB}" type="datetime1">
              <a:rPr lang="en-US" smtClean="0"/>
              <a:t>06/09/2026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905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B5FAA-1BB5-4F66-B8A5-E17C565251EA}" type="datetime1">
              <a:rPr lang="en-US" smtClean="0"/>
              <a:t>06/09/2026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72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6F098-BBE4-4E74-8882-2FCC6449F49B}" type="datetime1">
              <a:rPr lang="en-US" smtClean="0"/>
              <a:t>06/09/2026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591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customXml" Target="../ink/ink1.xml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nowledge7.com/2013/11/20/budget-2014-not-much-for-ict/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0779F-3D75-6391-6662-D13308F63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B0C96-5DE2-3ACB-E56A-5C31D444F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225" y="755529"/>
            <a:ext cx="8596668" cy="3965128"/>
          </a:xfr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4800" b="1" dirty="0"/>
              <a:t>25/26 REVISED BUDGET</a:t>
            </a:r>
            <a:br>
              <a:rPr lang="en-US" sz="4800" b="1" dirty="0"/>
            </a:br>
            <a:r>
              <a:rPr lang="en-US" sz="4800" b="1" dirty="0"/>
              <a:t>26/27 PROPOSED BUDGET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9A07CB-FDBC-F030-41AC-4DBAF6E63D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268" y="4948469"/>
            <a:ext cx="8596668" cy="865080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sz="3200" dirty="0"/>
              <a:t>Presented 06/03/26</a:t>
            </a:r>
          </a:p>
          <a:p>
            <a:pPr algn="ctr"/>
            <a:r>
              <a:rPr lang="en-US" sz="3200" dirty="0"/>
              <a:t>By Director of Finance Roman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A2C963-74DC-CEEA-363A-86CA1532C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C1AB86-29FF-F0DD-B66B-920078D49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063" y="1035847"/>
            <a:ext cx="4618492" cy="1427685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115343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9A495-ADE2-BC3A-B329-6566B89C7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15F33F-7583-8F66-BE51-FF857BAF7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10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7669053-1217-7B71-746B-14B3A64D2414}"/>
              </a:ext>
            </a:extLst>
          </p:cNvPr>
          <p:cNvSpPr txBox="1">
            <a:spLocks/>
          </p:cNvSpPr>
          <p:nvPr/>
        </p:nvSpPr>
        <p:spPr>
          <a:xfrm>
            <a:off x="9675611" y="6364249"/>
            <a:ext cx="2412937" cy="49375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 to Page 342 of the Agenda packet.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93CDC9-2FC7-7A59-9D68-25149C779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334" y="321581"/>
            <a:ext cx="8461330" cy="604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924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2B91C7-DB45-1A53-E1CA-8FFD877A3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5194" y="6411619"/>
            <a:ext cx="68333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35BFA2-AEC9-E13D-10CB-5ABBE0B2E494}"/>
              </a:ext>
            </a:extLst>
          </p:cNvPr>
          <p:cNvSpPr txBox="1"/>
          <p:nvPr/>
        </p:nvSpPr>
        <p:spPr>
          <a:xfrm>
            <a:off x="1065124" y="190919"/>
            <a:ext cx="7839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PER CUSTOMER REVENUE / RESERVE COVERAGE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EF26C9-7A5A-67F3-24F1-15E9CFE91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774" y="688169"/>
            <a:ext cx="7788315" cy="59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233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8E03C7-2431-44BB-6BB0-2BB13A56F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1B5C0-4D75-2852-B8AE-4B8C9E166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423" y="2464214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accent2">
                    <a:lumMod val="75000"/>
                  </a:schemeClr>
                </a:solidFill>
              </a:rPr>
              <a:t>OPERATING BUDGET 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73C1FD-DD54-6445-1D83-4E91520A9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3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8F14F6-A708-4798-0BDD-7EFCEAA12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25936-0AFB-082D-9C43-6754CD0CD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46114"/>
            <a:ext cx="8596668" cy="62439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OPERATING BUDGET DEPARTMENTAL 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BA956A-0884-0221-3694-2A382D33B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13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E65F04A-0DE6-4565-14C2-FC92E147A547}"/>
              </a:ext>
            </a:extLst>
          </p:cNvPr>
          <p:cNvSpPr txBox="1">
            <a:spLocks/>
          </p:cNvSpPr>
          <p:nvPr/>
        </p:nvSpPr>
        <p:spPr>
          <a:xfrm>
            <a:off x="9885145" y="6227546"/>
            <a:ext cx="2204185" cy="63045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Wingdings 3" charset="2"/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 to Page 339 of the Agenda packet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FFEF96-FE29-CAB7-C5F1-375EA1061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545" y="864001"/>
            <a:ext cx="8401457" cy="5129998"/>
          </a:xfrm>
          <a:prstGeom prst="rect">
            <a:avLst/>
          </a:prstGeom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0EB9C4F6-CA9D-1C62-64A8-F95185564230}"/>
              </a:ext>
            </a:extLst>
          </p:cNvPr>
          <p:cNvSpPr/>
          <p:nvPr/>
        </p:nvSpPr>
        <p:spPr>
          <a:xfrm>
            <a:off x="3590616" y="5394045"/>
            <a:ext cx="5759486" cy="190866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F6C3C5-D516-FD2F-F6AE-47968F4C8C4D}"/>
              </a:ext>
            </a:extLst>
          </p:cNvPr>
          <p:cNvSpPr txBox="1"/>
          <p:nvPr/>
        </p:nvSpPr>
        <p:spPr>
          <a:xfrm>
            <a:off x="9525063" y="1120676"/>
            <a:ext cx="2666937" cy="2308324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Operating revenues = </a:t>
            </a:r>
          </a:p>
          <a:p>
            <a:r>
              <a:rPr lang="en-US" dirty="0"/>
              <a:t>$9,698,582</a:t>
            </a:r>
          </a:p>
          <a:p>
            <a:endParaRPr lang="en-US" dirty="0"/>
          </a:p>
          <a:p>
            <a:r>
              <a:rPr lang="en-US" dirty="0"/>
              <a:t>Operating expense =</a:t>
            </a:r>
          </a:p>
          <a:p>
            <a:r>
              <a:rPr lang="en-US" dirty="0"/>
              <a:t>$9,967,919</a:t>
            </a:r>
          </a:p>
          <a:p>
            <a:endParaRPr lang="en-US" dirty="0"/>
          </a:p>
          <a:p>
            <a:r>
              <a:rPr lang="en-US" dirty="0"/>
              <a:t>Operating deficit =</a:t>
            </a:r>
          </a:p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$269,337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F594F7-B0F2-DF3F-A1C1-BCC90884DEB5}"/>
              </a:ext>
            </a:extLst>
          </p:cNvPr>
          <p:cNvSpPr txBox="1"/>
          <p:nvPr/>
        </p:nvSpPr>
        <p:spPr>
          <a:xfrm>
            <a:off x="899267" y="6153768"/>
            <a:ext cx="8625796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With recent changes made to better support the District’s Strategic Plan, the FY 2026/27 Proposed Budget reflects an operating deficit, with operating revenues falling approximately $269,337 short of operating expenses. This signifies that ongoing operating costs are beginning to outpace recurring, rate revenues, increasing reliance on reserves and future rate adjustments to maintain long-term financial stability.</a:t>
            </a:r>
            <a:endParaRPr lang="en-US" sz="11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3233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D8791E-E515-FA23-3C8F-52211E155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E84E4-663F-1CC3-361C-DDE140767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580" y="483247"/>
            <a:ext cx="10707438" cy="1320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OPERATING REVENUES VS. OPERATING EXPENSES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91D50BA-75F0-835E-73B4-A2B0E3F016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84361" y="3723180"/>
            <a:ext cx="8507821" cy="268330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1900" b="1" dirty="0">
                <a:latin typeface="+mj-lt"/>
              </a:rPr>
              <a:t>With recent changes made to better support the District’s Strategic Plan, the FY 2026/27 Proposed Budget reflects an operating deficit, with operating revenues falling approximately $269,337 short of operating expenses. This signifies that ongoing operating costs are beginning to outpace recurring, rate revenues, increasing reliance on reserves and future rate adjustments to maintain long-term financial stability.</a:t>
            </a:r>
          </a:p>
          <a:p>
            <a:pPr marL="0" indent="0">
              <a:buNone/>
            </a:pPr>
            <a:endParaRPr lang="en-US" b="1" dirty="0">
              <a:latin typeface="+mj-lt"/>
            </a:endParaRPr>
          </a:p>
          <a:p>
            <a:pPr marL="0" indent="0">
              <a:buNone/>
            </a:pPr>
            <a:r>
              <a:rPr lang="en-US" b="1" i="1" dirty="0">
                <a:solidFill>
                  <a:srgbClr val="FF0000"/>
                </a:solidFill>
                <a:latin typeface="+mj-lt"/>
              </a:rPr>
              <a:t>Excerpt from the Budget Policy: </a:t>
            </a:r>
          </a:p>
          <a:p>
            <a:pPr marL="0" indent="0">
              <a:buNone/>
            </a:pPr>
            <a:r>
              <a:rPr lang="en-US" sz="19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 balancing of Operating Revenues with Operating Expenses…is a goal that should be applied over a period of time which extends beyond the current budget.  Temporary shortages or operating deficits can and do occur, but they will not be permitted as extended trends.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6021E6-05DA-4A89-382B-DA4FB8A31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14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9EA6AD-6FF8-1E6D-05D2-AC23FBD5A216}"/>
              </a:ext>
            </a:extLst>
          </p:cNvPr>
          <p:cNvSpPr txBox="1"/>
          <p:nvPr/>
        </p:nvSpPr>
        <p:spPr>
          <a:xfrm>
            <a:off x="1284361" y="1232146"/>
            <a:ext cx="7815592" cy="2246769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Operating revenues = $9,698,582 </a:t>
            </a:r>
          </a:p>
          <a:p>
            <a:r>
              <a:rPr lang="en-US" sz="2000" dirty="0"/>
              <a:t>	(revenues from water rates)</a:t>
            </a:r>
          </a:p>
          <a:p>
            <a:endParaRPr lang="en-US" sz="2000" dirty="0"/>
          </a:p>
          <a:p>
            <a:r>
              <a:rPr lang="en-US" sz="2000" dirty="0"/>
              <a:t>Operating expense = $9,967,919</a:t>
            </a:r>
          </a:p>
          <a:p>
            <a:r>
              <a:rPr lang="en-US" sz="2000" dirty="0"/>
              <a:t>	(expenses related to providing water service)</a:t>
            </a:r>
          </a:p>
          <a:p>
            <a:endParaRPr lang="en-US" sz="2000" dirty="0"/>
          </a:p>
          <a:p>
            <a:r>
              <a:rPr lang="en-US" sz="2000" dirty="0"/>
              <a:t>Operating deficit =    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$269,337</a:t>
            </a:r>
          </a:p>
        </p:txBody>
      </p:sp>
    </p:spTree>
    <p:extLst>
      <p:ext uri="{BB962C8B-B14F-4D97-AF65-F5344CB8AC3E}">
        <p14:creationId xmlns:p14="http://schemas.microsoft.com/office/powerpoint/2010/main" val="2162555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B0068-5AD6-3EFD-723D-E2372682A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05D0C-821E-1267-5574-96D2FFA04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423" y="2464214"/>
            <a:ext cx="8596668" cy="13208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2">
                    <a:lumMod val="75000"/>
                  </a:schemeClr>
                </a:solidFill>
              </a:rPr>
              <a:t>SALARY 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E85771-E7AC-A037-9F6B-DDB96B5FF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332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2F350-4BD1-122B-F812-932327B7F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03620" y="805879"/>
            <a:ext cx="4335468" cy="28755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dirty="0">
                <a:solidFill>
                  <a:schemeClr val="accent2">
                    <a:lumMod val="75000"/>
                  </a:schemeClr>
                </a:solidFill>
              </a:rPr>
              <a:t>SALARY 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74FF40-D16F-5E49-81E2-F066B52E4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4BFFF44-5B64-FC3C-AC85-CA44591A2732}"/>
              </a:ext>
            </a:extLst>
          </p:cNvPr>
          <p:cNvSpPr txBox="1">
            <a:spLocks/>
          </p:cNvSpPr>
          <p:nvPr/>
        </p:nvSpPr>
        <p:spPr>
          <a:xfrm>
            <a:off x="9251160" y="6223924"/>
            <a:ext cx="2581132" cy="446824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Wingdings 3" charset="2"/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 to Page 349 of the Agenda packet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Flowchart: Sequential Access Storage 6">
            <a:extLst>
              <a:ext uri="{FF2B5EF4-FFF2-40B4-BE49-F238E27FC236}">
                <a16:creationId xmlns:a16="http://schemas.microsoft.com/office/drawing/2014/main" id="{C7E18EA0-E93D-71BC-8CC9-6859327BCEAE}"/>
              </a:ext>
            </a:extLst>
          </p:cNvPr>
          <p:cNvSpPr/>
          <p:nvPr/>
        </p:nvSpPr>
        <p:spPr>
          <a:xfrm rot="20827456">
            <a:off x="673573" y="4499914"/>
            <a:ext cx="2599095" cy="1865246"/>
          </a:xfrm>
          <a:prstGeom prst="flowChartMagneticTape">
            <a:avLst/>
          </a:prstGeom>
          <a:gradFill>
            <a:gsLst>
              <a:gs pos="39000">
                <a:srgbClr val="B6C038">
                  <a:alpha val="49000"/>
                </a:srgbClr>
              </a:gs>
              <a:gs pos="0">
                <a:srgbClr val="92D050"/>
              </a:gs>
              <a:gs pos="78000">
                <a:schemeClr val="accent3">
                  <a:shade val="94000"/>
                  <a:lumMod val="94000"/>
                </a:schemeClr>
              </a:gs>
            </a:gsLst>
          </a:gra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full Employee Compensation package will come to the Board in June.</a:t>
            </a:r>
          </a:p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64E38D-BE1E-28D6-FC1A-5453DD772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4108" y="175203"/>
            <a:ext cx="5605921" cy="649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306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BEF44-8E92-357C-689B-806249C85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190" y="297063"/>
            <a:ext cx="8596668" cy="677662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SALARY COMPARISON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B35654-8454-877D-E14C-FDEE2B93A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17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50EBA2-F3CB-E26E-7AAC-0ED5B21AD5DF}"/>
              </a:ext>
            </a:extLst>
          </p:cNvPr>
          <p:cNvSpPr txBox="1"/>
          <p:nvPr/>
        </p:nvSpPr>
        <p:spPr>
          <a:xfrm>
            <a:off x="9211859" y="1761424"/>
            <a:ext cx="2463586" cy="230832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One part-time Project Manager position added.</a:t>
            </a:r>
          </a:p>
          <a:p>
            <a:endParaRPr lang="en-US" dirty="0"/>
          </a:p>
          <a:p>
            <a:r>
              <a:rPr lang="en-US" dirty="0"/>
              <a:t>Salaries &amp; Benefits, </a:t>
            </a:r>
          </a:p>
          <a:p>
            <a:r>
              <a:rPr lang="en-US" dirty="0"/>
              <a:t>as a Percentage of Revenue, drop from </a:t>
            </a:r>
            <a:r>
              <a:rPr lang="en-US" b="1" dirty="0">
                <a:solidFill>
                  <a:srgbClr val="C00000"/>
                </a:solidFill>
              </a:rPr>
              <a:t>37.62% to 36.79%!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9737107-A1D1-A2D2-F57D-CBEF1811CA4D}"/>
              </a:ext>
            </a:extLst>
          </p:cNvPr>
          <p:cNvSpPr txBox="1">
            <a:spLocks/>
          </p:cNvSpPr>
          <p:nvPr/>
        </p:nvSpPr>
        <p:spPr>
          <a:xfrm>
            <a:off x="9459495" y="6150543"/>
            <a:ext cx="2578705" cy="60683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Wingdings 3" charset="2"/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 to Page 351-352 of the Agenda packet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D29218-9EC0-8B39-AF58-795A8D8E8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532" y="857086"/>
            <a:ext cx="3560737" cy="5837274"/>
          </a:xfrm>
          <a:prstGeom prst="rect">
            <a:avLst/>
          </a:prstGeom>
        </p:spPr>
      </p:pic>
      <p:sp>
        <p:nvSpPr>
          <p:cNvPr id="8" name="Flowchart: Terminator 7">
            <a:extLst>
              <a:ext uri="{FF2B5EF4-FFF2-40B4-BE49-F238E27FC236}">
                <a16:creationId xmlns:a16="http://schemas.microsoft.com/office/drawing/2014/main" id="{0D94626E-D0F0-17B9-6F80-F81942A1AD55}"/>
              </a:ext>
            </a:extLst>
          </p:cNvPr>
          <p:cNvSpPr/>
          <p:nvPr/>
        </p:nvSpPr>
        <p:spPr>
          <a:xfrm>
            <a:off x="3492763" y="6297117"/>
            <a:ext cx="442762" cy="263820"/>
          </a:xfrm>
          <a:prstGeom prst="flowChartTermina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F395F14-E771-BF0E-18E2-B0C952264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5194" y="346464"/>
            <a:ext cx="4196612" cy="6372633"/>
          </a:xfrm>
          <a:prstGeom prst="rect">
            <a:avLst/>
          </a:prstGeom>
        </p:spPr>
      </p:pic>
      <p:sp>
        <p:nvSpPr>
          <p:cNvPr id="9" name="Flowchart: Terminator 8">
            <a:extLst>
              <a:ext uri="{FF2B5EF4-FFF2-40B4-BE49-F238E27FC236}">
                <a16:creationId xmlns:a16="http://schemas.microsoft.com/office/drawing/2014/main" id="{4C36EB24-87C3-703E-018A-D223FA67FACB}"/>
              </a:ext>
            </a:extLst>
          </p:cNvPr>
          <p:cNvSpPr/>
          <p:nvPr/>
        </p:nvSpPr>
        <p:spPr>
          <a:xfrm>
            <a:off x="8198354" y="6406487"/>
            <a:ext cx="478072" cy="263820"/>
          </a:xfrm>
          <a:prstGeom prst="flowChartTermina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344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319A64-39CD-BE1A-38CA-EA478F46C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9D01D-A7DF-AB68-AED8-6CDDBF07C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423" y="2464214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accent2">
                    <a:lumMod val="75000"/>
                  </a:schemeClr>
                </a:solidFill>
              </a:rPr>
              <a:t>CAPITAL BUDGET SUMMARY &amp; </a:t>
            </a:r>
            <a:br>
              <a:rPr lang="en-US" sz="5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5400" dirty="0">
                <a:solidFill>
                  <a:schemeClr val="accent2">
                    <a:lumMod val="75000"/>
                  </a:schemeClr>
                </a:solidFill>
              </a:rPr>
              <a:t>RESERVE USE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86B693-033F-6671-B47B-A921C5D71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0664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F7F83-34DB-04A1-77CA-9F47B5CED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D7AF0-605F-7927-18FB-44E2BE6CF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46114"/>
            <a:ext cx="8596668" cy="62439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CAPITAL BUDGET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EABA17-E0C8-6391-514B-D858A586E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19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F579226-1858-7E63-4F9F-3D6F45726161}"/>
              </a:ext>
            </a:extLst>
          </p:cNvPr>
          <p:cNvSpPr txBox="1">
            <a:spLocks/>
          </p:cNvSpPr>
          <p:nvPr/>
        </p:nvSpPr>
        <p:spPr>
          <a:xfrm>
            <a:off x="9885145" y="6227546"/>
            <a:ext cx="2204185" cy="63045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Wingdings 3" charset="2"/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 to Page 353 of the Agenda packet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2B41A7B-F3DD-0D3A-ABCE-97BE0B4D55B1}"/>
              </a:ext>
            </a:extLst>
          </p:cNvPr>
          <p:cNvCxnSpPr/>
          <p:nvPr/>
        </p:nvCxnSpPr>
        <p:spPr>
          <a:xfrm>
            <a:off x="1146461" y="4162296"/>
            <a:ext cx="712029" cy="0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2EACD21-C1EB-2667-21C5-10DF9AA13642}"/>
              </a:ext>
            </a:extLst>
          </p:cNvPr>
          <p:cNvCxnSpPr/>
          <p:nvPr/>
        </p:nvCxnSpPr>
        <p:spPr>
          <a:xfrm>
            <a:off x="1146461" y="4803378"/>
            <a:ext cx="712029" cy="0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4D8EFB6-2784-8F80-F9CF-9D2096E48047}"/>
              </a:ext>
            </a:extLst>
          </p:cNvPr>
          <p:cNvCxnSpPr/>
          <p:nvPr/>
        </p:nvCxnSpPr>
        <p:spPr>
          <a:xfrm>
            <a:off x="1146461" y="5415716"/>
            <a:ext cx="712029" cy="0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Teardrop 8">
            <a:extLst>
              <a:ext uri="{FF2B5EF4-FFF2-40B4-BE49-F238E27FC236}">
                <a16:creationId xmlns:a16="http://schemas.microsoft.com/office/drawing/2014/main" id="{4309E670-D79E-57F0-5A14-58881C0CEF26}"/>
              </a:ext>
            </a:extLst>
          </p:cNvPr>
          <p:cNvSpPr/>
          <p:nvPr/>
        </p:nvSpPr>
        <p:spPr>
          <a:xfrm>
            <a:off x="9885145" y="1482290"/>
            <a:ext cx="1992430" cy="2348565"/>
          </a:xfrm>
          <a:prstGeom prst="teardrop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24 projects – an AMIBITIOUS list!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39A3E1A-4913-CD76-6699-57E883D69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490" y="836117"/>
            <a:ext cx="6320505" cy="5721635"/>
          </a:xfrm>
          <a:prstGeom prst="rect">
            <a:avLst/>
          </a:prstGeom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888CC24C-C7AD-9395-BF45-60BA3101010A}"/>
              </a:ext>
            </a:extLst>
          </p:cNvPr>
          <p:cNvSpPr/>
          <p:nvPr/>
        </p:nvSpPr>
        <p:spPr>
          <a:xfrm>
            <a:off x="3601338" y="6351908"/>
            <a:ext cx="5759486" cy="190866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882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B795F-DD28-DCB5-D14B-C66EE1075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7237" y="2871537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accent2">
                    <a:lumMod val="75000"/>
                  </a:schemeClr>
                </a:solidFill>
              </a:rPr>
              <a:t>INTRODUCTION / 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5B85A3-EE8E-A3CC-3B8E-72B6738D9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1612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E2269-6907-C338-F87E-7C02A2082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49305-44A4-CB41-A225-151F8E884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206" y="378565"/>
            <a:ext cx="8596668" cy="1699394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EXCERPT FROM CAPITAL-OTHER BUDGET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3D07F6-F8CE-87D3-C100-B3C740B65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20</a:t>
            </a:fld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524FE44-782F-E0B9-FD1D-D4330C0A85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8718097"/>
              </p:ext>
            </p:extLst>
          </p:nvPr>
        </p:nvGraphicFramePr>
        <p:xfrm>
          <a:off x="552206" y="1228262"/>
          <a:ext cx="9612072" cy="48469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9280">
                  <a:extLst>
                    <a:ext uri="{9D8B030D-6E8A-4147-A177-3AD203B41FA5}">
                      <a16:colId xmlns:a16="http://schemas.microsoft.com/office/drawing/2014/main" val="2000287"/>
                    </a:ext>
                  </a:extLst>
                </a:gridCol>
                <a:gridCol w="1975857">
                  <a:extLst>
                    <a:ext uri="{9D8B030D-6E8A-4147-A177-3AD203B41FA5}">
                      <a16:colId xmlns:a16="http://schemas.microsoft.com/office/drawing/2014/main" val="2883708400"/>
                    </a:ext>
                  </a:extLst>
                </a:gridCol>
                <a:gridCol w="2076653">
                  <a:extLst>
                    <a:ext uri="{9D8B030D-6E8A-4147-A177-3AD203B41FA5}">
                      <a16:colId xmlns:a16="http://schemas.microsoft.com/office/drawing/2014/main" val="643139052"/>
                    </a:ext>
                  </a:extLst>
                </a:gridCol>
                <a:gridCol w="2040282">
                  <a:extLst>
                    <a:ext uri="{9D8B030D-6E8A-4147-A177-3AD203B41FA5}">
                      <a16:colId xmlns:a16="http://schemas.microsoft.com/office/drawing/2014/main" val="2942709966"/>
                    </a:ext>
                  </a:extLst>
                </a:gridCol>
              </a:tblGrid>
              <a:tr h="50432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INFRASTRUCTURE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2025/26 REV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2026/27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2-YEAR 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6003398"/>
                  </a:ext>
                </a:extLst>
              </a:tr>
              <a:tr h="28388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E2-1 Reservoir Upgrade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435,500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435,500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871,000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9498526"/>
                  </a:ext>
                </a:extLst>
              </a:tr>
              <a:tr h="28388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K1 Tank Replacement/Upgrade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250,000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250,000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8604897"/>
                  </a:ext>
                </a:extLst>
              </a:tr>
              <a:tr h="283880">
                <a:tc>
                  <a:txBody>
                    <a:bodyPr/>
                    <a:lstStyle/>
                    <a:p>
                      <a:r>
                        <a:rPr lang="en-US" sz="1400" dirty="0"/>
                        <a:t>D3-1 Rehab/Replacement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500,0000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500,000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0036905"/>
                  </a:ext>
                </a:extLst>
              </a:tr>
              <a:tr h="283880">
                <a:tc>
                  <a:txBody>
                    <a:bodyPr/>
                    <a:lstStyle/>
                    <a:p>
                      <a:r>
                        <a:rPr lang="en-US" sz="1400" dirty="0"/>
                        <a:t>Well 15 Repair/Rehab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285,798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285,798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1324259"/>
                  </a:ext>
                </a:extLst>
              </a:tr>
              <a:tr h="283880">
                <a:tc>
                  <a:txBody>
                    <a:bodyPr/>
                    <a:lstStyle/>
                    <a:p>
                      <a:r>
                        <a:rPr lang="en-US" sz="1400" dirty="0"/>
                        <a:t>AMI Meter Conversion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200,000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200,000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7617467"/>
                  </a:ext>
                </a:extLst>
              </a:tr>
              <a:tr h="283880">
                <a:tc>
                  <a:txBody>
                    <a:bodyPr/>
                    <a:lstStyle/>
                    <a:p>
                      <a:r>
                        <a:rPr lang="en-US" sz="1400" dirty="0"/>
                        <a:t>Emergency Water Pump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80,000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80,000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7771908"/>
                  </a:ext>
                </a:extLst>
              </a:tr>
              <a:tr h="283880">
                <a:tc>
                  <a:txBody>
                    <a:bodyPr/>
                    <a:lstStyle/>
                    <a:p>
                      <a:r>
                        <a:rPr lang="en-US" sz="1400" dirty="0"/>
                        <a:t>G Boosters Electrical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125,000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135,000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6370901"/>
                  </a:ext>
                </a:extLst>
              </a:tr>
              <a:tr h="331745">
                <a:tc>
                  <a:txBody>
                    <a:bodyPr/>
                    <a:lstStyle/>
                    <a:p>
                      <a:r>
                        <a:rPr lang="en-US" sz="1400" dirty="0"/>
                        <a:t>60W Emergency Generator at Admin </a:t>
                      </a:r>
                      <a:r>
                        <a:rPr lang="en-US" sz="1400" dirty="0" err="1"/>
                        <a:t>Bldg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37,500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87,500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125,000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4735566"/>
                  </a:ext>
                </a:extLst>
              </a:tr>
              <a:tr h="440014">
                <a:tc>
                  <a:txBody>
                    <a:bodyPr/>
                    <a:lstStyle/>
                    <a:p>
                      <a:r>
                        <a:rPr lang="en-US" sz="1400" dirty="0"/>
                        <a:t>Emergency Storage Container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15,000 </a:t>
                      </a:r>
                    </a:p>
                    <a:p>
                      <a:pPr algn="r"/>
                      <a:r>
                        <a:rPr lang="en-US" sz="1100" dirty="0"/>
                        <a:t>(less possible $8k MWA grant)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15,000</a:t>
                      </a:r>
                    </a:p>
                    <a:p>
                      <a:pPr algn="r"/>
                      <a:r>
                        <a:rPr lang="en-US" sz="1100" dirty="0"/>
                        <a:t>(less possible $8k MWA grant)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7741884"/>
                  </a:ext>
                </a:extLst>
              </a:tr>
              <a:tr h="31283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Emergency Water Pump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80,000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80,000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4466919"/>
                  </a:ext>
                </a:extLst>
              </a:tr>
              <a:tr h="31283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Bulk Fuel Tank Replacement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175,000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175,000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598520"/>
                  </a:ext>
                </a:extLst>
              </a:tr>
              <a:tr h="30673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Truck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60,000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60,000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3200032"/>
                  </a:ext>
                </a:extLst>
              </a:tr>
              <a:tr h="44001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Vermeer LP SDT Vacuum Excavator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150,000 </a:t>
                      </a:r>
                    </a:p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(less potential trade)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150,000</a:t>
                      </a:r>
                    </a:p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(less potential trade)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46593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12942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FBD59-B610-BFF9-21AE-6EC84C915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0A4C1BD-EB3D-D618-F01D-E2F3E1C5AE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149" y="4718709"/>
            <a:ext cx="1918986" cy="2174530"/>
          </a:xfrm>
          <a:prstGeom prst="rect">
            <a:avLst/>
          </a:prstGeom>
          <a:effectLst>
            <a:glow rad="127000">
              <a:schemeClr val="bg1">
                <a:alpha val="50000"/>
              </a:schemeClr>
            </a:glow>
            <a:softEdge rad="63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2BA63-32B9-314F-C6C4-27850F559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270" y="609600"/>
            <a:ext cx="10000210" cy="1320800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EXCERPT FROM CAPITAL-OTHER BUDGET, cont’d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18AB8-06E2-6A55-0321-11E698D93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21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268075A-F43E-8822-E272-A01858B828CB}"/>
              </a:ext>
            </a:extLst>
          </p:cNvPr>
          <p:cNvSpPr txBox="1">
            <a:spLocks/>
          </p:cNvSpPr>
          <p:nvPr/>
        </p:nvSpPr>
        <p:spPr>
          <a:xfrm>
            <a:off x="2992581" y="4804756"/>
            <a:ext cx="6281421" cy="160173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Other Projects Total:</a:t>
            </a:r>
          </a:p>
          <a:p>
            <a:pPr lvl="1"/>
            <a:r>
              <a:rPr lang="en-US" sz="3000" dirty="0"/>
              <a:t>$1.2 million in 25/26 Revised</a:t>
            </a:r>
          </a:p>
          <a:p>
            <a:pPr lvl="1"/>
            <a:r>
              <a:rPr lang="en-US" sz="3000" dirty="0"/>
              <a:t>$2.4 million in 26/27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0437B10-CAEB-3270-6233-8F6E2D9843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9864585"/>
              </p:ext>
            </p:extLst>
          </p:nvPr>
        </p:nvGraphicFramePr>
        <p:xfrm>
          <a:off x="932795" y="1923401"/>
          <a:ext cx="9142231" cy="2331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9255">
                  <a:extLst>
                    <a:ext uri="{9D8B030D-6E8A-4147-A177-3AD203B41FA5}">
                      <a16:colId xmlns:a16="http://schemas.microsoft.com/office/drawing/2014/main" val="2000287"/>
                    </a:ext>
                  </a:extLst>
                </a:gridCol>
                <a:gridCol w="2184892">
                  <a:extLst>
                    <a:ext uri="{9D8B030D-6E8A-4147-A177-3AD203B41FA5}">
                      <a16:colId xmlns:a16="http://schemas.microsoft.com/office/drawing/2014/main" val="2883708400"/>
                    </a:ext>
                  </a:extLst>
                </a:gridCol>
                <a:gridCol w="2205122">
                  <a:extLst>
                    <a:ext uri="{9D8B030D-6E8A-4147-A177-3AD203B41FA5}">
                      <a16:colId xmlns:a16="http://schemas.microsoft.com/office/drawing/2014/main" val="643139052"/>
                    </a:ext>
                  </a:extLst>
                </a:gridCol>
                <a:gridCol w="1722962">
                  <a:extLst>
                    <a:ext uri="{9D8B030D-6E8A-4147-A177-3AD203B41FA5}">
                      <a16:colId xmlns:a16="http://schemas.microsoft.com/office/drawing/2014/main" val="29427099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INFRASTRUCTURE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2025/26 REV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2026/27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2-YEAR TOTAL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60033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Pressure Reducing Stations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50,000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50,000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7617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Booster Pump Rehabs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25,000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25,000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77719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Motor Control Centers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50,000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50,000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7148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Emergency Repairs (Cap or Op) $150k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40,000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150,000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190,000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3654593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6953FDF3-6E8B-70E2-2618-D36B607F6ADB}"/>
              </a:ext>
            </a:extLst>
          </p:cNvPr>
          <p:cNvSpPr txBox="1"/>
          <p:nvPr/>
        </p:nvSpPr>
        <p:spPr>
          <a:xfrm>
            <a:off x="850255" y="1270000"/>
            <a:ext cx="6178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Listed as Capital but </a:t>
            </a:r>
            <a:r>
              <a:rPr lang="en-US" b="1" i="1" dirty="0">
                <a:solidFill>
                  <a:srgbClr val="FF0000"/>
                </a:solidFill>
                <a:highlight>
                  <a:srgbClr val="FFFF00"/>
                </a:highlight>
              </a:rPr>
              <a:t>may be moved to Operating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F0265-15B7-D7FA-53C7-E44C57C3BD70}"/>
              </a:ext>
            </a:extLst>
          </p:cNvPr>
          <p:cNvSpPr txBox="1">
            <a:spLocks/>
          </p:cNvSpPr>
          <p:nvPr/>
        </p:nvSpPr>
        <p:spPr>
          <a:xfrm>
            <a:off x="7594890" y="6406486"/>
            <a:ext cx="4484601" cy="44682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Wingdings 3" charset="2"/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 to Page 353 of the Agenda packet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702839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8B8BE-4D78-183A-22C0-EB56C66B0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BC564-AB67-5563-1982-3A85F8FEA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553406"/>
            <a:ext cx="8596668" cy="73092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CAPITAL BUDGET (CHROMIUM-RELATED)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9B9C96-FA8D-6311-D5A7-C4E076D637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7879" y="1380569"/>
            <a:ext cx="8661015" cy="4213969"/>
          </a:xfrm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US" sz="2100" dirty="0"/>
              <a:t>Chromium 6 Pilot Study, </a:t>
            </a:r>
          </a:p>
          <a:p>
            <a:pPr lvl="1"/>
            <a:r>
              <a:rPr lang="en-US" sz="2100" dirty="0"/>
              <a:t>$50k in 25/26 Revised </a:t>
            </a:r>
          </a:p>
          <a:p>
            <a:pPr lvl="1"/>
            <a:r>
              <a:rPr lang="en-US" sz="2100" dirty="0"/>
              <a:t>$300k in 26/27</a:t>
            </a:r>
          </a:p>
          <a:p>
            <a:pPr lvl="1"/>
            <a:r>
              <a:rPr lang="en-US" sz="2100" dirty="0"/>
              <a:t>Phibro-Tech contract already Board approved)</a:t>
            </a:r>
          </a:p>
          <a:p>
            <a:pPr marL="0" indent="0">
              <a:buNone/>
            </a:pPr>
            <a:endParaRPr lang="en-US" sz="2100" b="1" u="sng" dirty="0">
              <a:solidFill>
                <a:srgbClr val="FF0000"/>
              </a:solidFill>
            </a:endParaRPr>
          </a:p>
          <a:p>
            <a:r>
              <a:rPr lang="en-US" sz="2100" dirty="0"/>
              <a:t>Chrom 6 Design </a:t>
            </a:r>
          </a:p>
          <a:p>
            <a:pPr lvl="1"/>
            <a:r>
              <a:rPr lang="en-US" sz="2100" dirty="0"/>
              <a:t>$450k in 26/27</a:t>
            </a:r>
          </a:p>
          <a:p>
            <a:endParaRPr lang="en-US" sz="2100" dirty="0"/>
          </a:p>
          <a:p>
            <a:r>
              <a:rPr lang="en-US" sz="2100" dirty="0"/>
              <a:t>Chrom 6 General (miscellaneous costs; may be </a:t>
            </a:r>
            <a:r>
              <a:rPr lang="en-US" sz="2100" dirty="0">
                <a:solidFill>
                  <a:srgbClr val="FF0000"/>
                </a:solidFill>
              </a:rPr>
              <a:t>OPERATING</a:t>
            </a:r>
            <a:r>
              <a:rPr lang="en-US" sz="2100" dirty="0"/>
              <a:t>) </a:t>
            </a:r>
          </a:p>
          <a:p>
            <a:pPr lvl="1"/>
            <a:r>
              <a:rPr lang="en-US" sz="2100" dirty="0"/>
              <a:t>$100k in 25/26 Revised </a:t>
            </a:r>
          </a:p>
          <a:p>
            <a:pPr lvl="1"/>
            <a:r>
              <a:rPr lang="en-US" sz="2100" dirty="0"/>
              <a:t>$250k in 26/27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B894F8-2BEB-BF0C-2971-02746325B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22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CDEAF31-F682-8D4F-8301-B81D7A59F81D}"/>
              </a:ext>
            </a:extLst>
          </p:cNvPr>
          <p:cNvSpPr txBox="1">
            <a:spLocks/>
          </p:cNvSpPr>
          <p:nvPr/>
        </p:nvSpPr>
        <p:spPr>
          <a:xfrm>
            <a:off x="2948260" y="5690773"/>
            <a:ext cx="7317767" cy="1077890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/>
              <a:t>Total Chromium:</a:t>
            </a:r>
          </a:p>
          <a:p>
            <a:pPr lvl="1"/>
            <a:r>
              <a:rPr lang="en-US" sz="5800" dirty="0"/>
              <a:t>$150,000 in 25/26 Revised</a:t>
            </a:r>
          </a:p>
          <a:p>
            <a:pPr lvl="1"/>
            <a:r>
              <a:rPr lang="en-US" sz="6000" dirty="0"/>
              <a:t>$1 million in 26/27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57908B-B8DD-85C2-0D57-97BE74DC8F9E}"/>
              </a:ext>
            </a:extLst>
          </p:cNvPr>
          <p:cNvSpPr txBox="1">
            <a:spLocks/>
          </p:cNvSpPr>
          <p:nvPr/>
        </p:nvSpPr>
        <p:spPr>
          <a:xfrm>
            <a:off x="7564745" y="6502722"/>
            <a:ext cx="4484601" cy="44682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Wingdings 3" charset="2"/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 to Page 353 of the Agenda packet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16310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E4AE0-2CE9-4E7E-4FE5-B528BDB3C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5E489-9ACF-005A-EC91-E4C140742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515" y="390698"/>
            <a:ext cx="9102437" cy="94983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CAPITAL BUDGET (PIPELINE REPLACEMENT)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665D20-41AE-68AA-2A0A-37F334CC7B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5533" y="1340528"/>
            <a:ext cx="8465419" cy="4169509"/>
          </a:xfrm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u="sng" dirty="0"/>
              <a:t>NEW PHASING – PRIORITY 1, PHASE 1</a:t>
            </a:r>
          </a:p>
          <a:p>
            <a:r>
              <a:rPr lang="en-US" dirty="0"/>
              <a:t>Belmont Pr1-1 Bid/Construction Support/Design update</a:t>
            </a:r>
          </a:p>
          <a:p>
            <a:pPr lvl="1"/>
            <a:r>
              <a:rPr lang="en-US" sz="1800" dirty="0"/>
              <a:t>$31,500 in 25/26 Revised </a:t>
            </a:r>
          </a:p>
          <a:p>
            <a:pPr lvl="1"/>
            <a:r>
              <a:rPr lang="en-US" sz="1800" dirty="0"/>
              <a:t>$73,500 in 26/27</a:t>
            </a:r>
          </a:p>
          <a:p>
            <a:pPr lvl="1"/>
            <a:r>
              <a:rPr lang="en-US" sz="1800" dirty="0"/>
              <a:t>(WCC contract already Board-approved)</a:t>
            </a:r>
          </a:p>
          <a:p>
            <a:endParaRPr lang="en-US" dirty="0"/>
          </a:p>
          <a:p>
            <a:r>
              <a:rPr lang="en-US" dirty="0"/>
              <a:t>Belmont Pr1-1 Pipeline Installation 16,000 LF</a:t>
            </a:r>
          </a:p>
          <a:p>
            <a:pPr lvl="1"/>
            <a:r>
              <a:rPr lang="en-US" sz="1800" dirty="0"/>
              <a:t>$100,000 in 25/26 Revised </a:t>
            </a:r>
          </a:p>
          <a:p>
            <a:pPr lvl="1"/>
            <a:r>
              <a:rPr lang="en-US" sz="1800" dirty="0"/>
              <a:t>$2.65 million in 26/27</a:t>
            </a:r>
          </a:p>
          <a:p>
            <a:endParaRPr lang="en-US" dirty="0"/>
          </a:p>
          <a:p>
            <a:r>
              <a:rPr lang="en-US" dirty="0"/>
              <a:t>Center Pipe Replacement 660 LF, $100k, 25/26 Rev.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A60BA6-7DAF-05BE-192D-2411AD701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23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B0488-EA90-8C16-0289-FEDF3CF6369B}"/>
              </a:ext>
            </a:extLst>
          </p:cNvPr>
          <p:cNvSpPr txBox="1">
            <a:spLocks/>
          </p:cNvSpPr>
          <p:nvPr/>
        </p:nvSpPr>
        <p:spPr>
          <a:xfrm>
            <a:off x="7564745" y="6502722"/>
            <a:ext cx="4484601" cy="44682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Wingdings 3" charset="2"/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 to Page 353 of the Agenda packet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D1409A9-D9D8-E23A-5165-8BF61B184FAF}"/>
              </a:ext>
            </a:extLst>
          </p:cNvPr>
          <p:cNvSpPr txBox="1">
            <a:spLocks/>
          </p:cNvSpPr>
          <p:nvPr/>
        </p:nvSpPr>
        <p:spPr>
          <a:xfrm>
            <a:off x="2526571" y="5606272"/>
            <a:ext cx="6747431" cy="1119862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/>
              <a:t>Total Pipeline:</a:t>
            </a:r>
          </a:p>
          <a:p>
            <a:pPr lvl="1"/>
            <a:r>
              <a:rPr lang="en-US" sz="5800" dirty="0"/>
              <a:t>$231,500 in 25/26 Revised</a:t>
            </a:r>
          </a:p>
          <a:p>
            <a:pPr lvl="1"/>
            <a:r>
              <a:rPr lang="en-US" sz="6000" dirty="0"/>
              <a:t>$2.77 million in 26/27</a:t>
            </a:r>
          </a:p>
        </p:txBody>
      </p:sp>
    </p:spTree>
    <p:extLst>
      <p:ext uri="{BB962C8B-B14F-4D97-AF65-F5344CB8AC3E}">
        <p14:creationId xmlns:p14="http://schemas.microsoft.com/office/powerpoint/2010/main" val="9543195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Pipeline replacement project overview">
            <a:extLst>
              <a:ext uri="{FF2B5EF4-FFF2-40B4-BE49-F238E27FC236}">
                <a16:creationId xmlns:a16="http://schemas.microsoft.com/office/drawing/2014/main" id="{059CEA01-A187-9BC3-ADE8-B761926E3FE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6DA1F4-B8B6-7541-A52B-068CAD499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246" y="315258"/>
            <a:ext cx="9341224" cy="622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5948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2710A9-DDD1-AFAA-1FFC-B2A5B7BDD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25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F57061B-49A2-1F21-B7E2-37EC1E7245C1}"/>
              </a:ext>
            </a:extLst>
          </p:cNvPr>
          <p:cNvSpPr txBox="1">
            <a:spLocks/>
          </p:cNvSpPr>
          <p:nvPr/>
        </p:nvSpPr>
        <p:spPr>
          <a:xfrm>
            <a:off x="482398" y="202940"/>
            <a:ext cx="10302444" cy="64888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PROJECTED RESERVE USAGE AND BALANCES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A53B2-3832-B7D0-365B-B0B2B8DAD857}"/>
              </a:ext>
            </a:extLst>
          </p:cNvPr>
          <p:cNvSpPr txBox="1">
            <a:spLocks/>
          </p:cNvSpPr>
          <p:nvPr/>
        </p:nvSpPr>
        <p:spPr>
          <a:xfrm>
            <a:off x="8590663" y="6431648"/>
            <a:ext cx="3458683" cy="446824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Wingdings 3" charset="2"/>
              <a:buNone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 to Page 354 of the Agenda packet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27DE9D-45DF-79B7-76C8-272F9EA23665}"/>
              </a:ext>
            </a:extLst>
          </p:cNvPr>
          <p:cNvSpPr txBox="1"/>
          <p:nvPr/>
        </p:nvSpPr>
        <p:spPr>
          <a:xfrm>
            <a:off x="808273" y="6085424"/>
            <a:ext cx="8465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Reserve funding requires meeting all budget/rate study targets. May be subject to proration.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487FA1-740B-ADD0-6E39-C42C374AD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05" y="740037"/>
            <a:ext cx="9843706" cy="507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929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2EBC30-4BCA-BD97-3C8F-AC0CBA524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CEE04-42E9-F589-35E5-145BB6524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1089" y="2480733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accent2">
                    <a:lumMod val="75000"/>
                  </a:schemeClr>
                </a:solidFill>
              </a:rPr>
              <a:t>BOTTOM LINE / </a:t>
            </a:r>
            <a:br>
              <a:rPr lang="en-US" sz="5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5400" dirty="0">
                <a:solidFill>
                  <a:schemeClr val="accent2">
                    <a:lumMod val="75000"/>
                  </a:schemeClr>
                </a:solidFill>
              </a:rPr>
              <a:t>FINAL THOUGHTS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46AFC6-6BFD-3AD2-D295-0D398B2A5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0509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ectangular frame of money&#10;&#10;AI-generated content may be incorrect.">
            <a:extLst>
              <a:ext uri="{FF2B5EF4-FFF2-40B4-BE49-F238E27FC236}">
                <a16:creationId xmlns:a16="http://schemas.microsoft.com/office/drawing/2014/main" id="{8D502F55-469C-9600-8215-6F3B0A77645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00726"/>
            <a:ext cx="11884404" cy="60565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71F205-E8A9-4237-8AD2-ABD9BF694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159" y="240379"/>
            <a:ext cx="10018713" cy="1005185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CASH RESERVE BALANCE PROJECTIONS*</a:t>
            </a:r>
            <a:b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7DCAA-E60F-75E0-5F48-5DE0C4990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6067" y="6356171"/>
            <a:ext cx="4771127" cy="365125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 algn="r">
              <a:buNone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 to Page 340 of the Agenda packet.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ADBD65-3904-3F14-B1D6-66188C493E1F}"/>
              </a:ext>
            </a:extLst>
          </p:cNvPr>
          <p:cNvSpPr txBox="1"/>
          <p:nvPr/>
        </p:nvSpPr>
        <p:spPr>
          <a:xfrm>
            <a:off x="2340032" y="4266399"/>
            <a:ext cx="8093840" cy="956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* Projected cash balances may be conservative because this analysis starts from budget assumptions instead of current cash position, which is presently exceeding projections.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3B3DED-0076-25A0-0B64-C088736FB3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074" y="2232167"/>
            <a:ext cx="9830256" cy="193446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3AA4C94-3E1A-E155-EF9E-B81810E861CD}"/>
                  </a:ext>
                </a:extLst>
              </p14:cNvPr>
              <p14:cNvContentPartPr/>
              <p14:nvPr/>
            </p14:nvContentPartPr>
            <p14:xfrm>
              <a:off x="3805042" y="3222111"/>
              <a:ext cx="7057929" cy="57685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3AA4C94-3E1A-E155-EF9E-B81810E861C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51036" y="3113271"/>
                <a:ext cx="7165582" cy="27500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224654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C38D0-93A1-7F69-25F0-4FC156DB5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66CFC-4700-B407-0E92-7C732C505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049" y="504843"/>
            <a:ext cx="8596668" cy="118108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COMBINED TOTAL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14AB27-FA07-6A21-0F0B-B61BD3A66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28</a:t>
            </a:fld>
            <a:endParaRPr lang="en-US" dirty="0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2F17AE8-8E3E-323B-1780-9C26BCE3EF45}"/>
              </a:ext>
            </a:extLst>
          </p:cNvPr>
          <p:cNvSpPr txBox="1">
            <a:spLocks/>
          </p:cNvSpPr>
          <p:nvPr/>
        </p:nvSpPr>
        <p:spPr>
          <a:xfrm>
            <a:off x="1259989" y="5205369"/>
            <a:ext cx="8273236" cy="8853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Operating and Cash Flow reserves are projected to cover six months of Operating expenses, as required by the Reserve Policy.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339B780-2B73-60F0-93E7-44F78CA86595}"/>
              </a:ext>
            </a:extLst>
          </p:cNvPr>
          <p:cNvSpPr txBox="1">
            <a:spLocks/>
          </p:cNvSpPr>
          <p:nvPr/>
        </p:nvSpPr>
        <p:spPr>
          <a:xfrm>
            <a:off x="9394257" y="6227545"/>
            <a:ext cx="2412937" cy="49375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 to Page 340 of the Agenda packet.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DD0DD2-85AA-D1DE-4CF6-8C2144EE2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884" y="1669661"/>
            <a:ext cx="10153798" cy="321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100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283DA-2F74-4F55-5D7F-DC8782246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049" y="504843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BOTTOM LINE &amp; KEY TAKE-AWAYS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BCB0DA-7423-EA26-1AD3-2A277EB14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049" y="1278489"/>
            <a:ext cx="4185623" cy="576262"/>
          </a:xfrm>
        </p:spPr>
        <p:txBody>
          <a:bodyPr/>
          <a:lstStyle/>
          <a:p>
            <a:r>
              <a:rPr lang="en-US" sz="2800" b="1" u="sng" dirty="0"/>
              <a:t>25/26 REVISED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0376BD-7490-AE4E-0688-50C7B83E6A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7049" y="1892376"/>
            <a:ext cx="4574071" cy="1463015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sz="2400" b="1" dirty="0">
                <a:solidFill>
                  <a:schemeClr val="tx1"/>
                </a:solidFill>
              </a:rPr>
              <a:t>Net revenues of $1,848,275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8F9FF3-66C7-1910-7865-9154A4D055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84414" y="1275772"/>
            <a:ext cx="4185618" cy="576262"/>
          </a:xfrm>
        </p:spPr>
        <p:txBody>
          <a:bodyPr/>
          <a:lstStyle/>
          <a:p>
            <a:r>
              <a:rPr lang="en-US" sz="2800" b="1" u="sng" dirty="0"/>
              <a:t>26/27 PROPOSED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5C2C1DF-A0A7-D9AA-960B-EEDD57A3D1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384414" y="1891463"/>
            <a:ext cx="4763896" cy="1763734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Drawdown of $3,818,733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26DCE2-87F1-8712-249B-EFC836DBE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29</a:t>
            </a:fld>
            <a:endParaRPr lang="en-US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44FBD473-19BF-4336-E757-29F679220156}"/>
              </a:ext>
            </a:extLst>
          </p:cNvPr>
          <p:cNvSpPr txBox="1">
            <a:spLocks/>
          </p:cNvSpPr>
          <p:nvPr/>
        </p:nvSpPr>
        <p:spPr>
          <a:xfrm>
            <a:off x="643460" y="2543359"/>
            <a:ext cx="9138205" cy="162406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100" b="1" u="sng" dirty="0"/>
              <a:t>TWO YEAR RESERVE IMPACT PROJECTION:</a:t>
            </a:r>
          </a:p>
          <a:p>
            <a:r>
              <a:rPr lang="en-US" sz="2800" dirty="0">
                <a:solidFill>
                  <a:schemeClr val="tx1"/>
                </a:solidFill>
              </a:rPr>
              <a:t>Cash reserves decrease by $1,970,458 to $22,846,799 </a:t>
            </a:r>
            <a:r>
              <a:rPr lang="en-US" sz="2800" dirty="0">
                <a:solidFill>
                  <a:srgbClr val="00B050"/>
                </a:solidFill>
              </a:rPr>
              <a:t>($17,027,070 unrestricted) </a:t>
            </a:r>
            <a:r>
              <a:rPr lang="en-US" sz="2800" dirty="0">
                <a:solidFill>
                  <a:schemeClr val="tx1"/>
                </a:solidFill>
              </a:rPr>
              <a:t>by 06/30/27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B4BB217-AD65-4E6F-F935-6856CE03379B}"/>
              </a:ext>
            </a:extLst>
          </p:cNvPr>
          <p:cNvSpPr txBox="1">
            <a:spLocks/>
          </p:cNvSpPr>
          <p:nvPr/>
        </p:nvSpPr>
        <p:spPr>
          <a:xfrm>
            <a:off x="9394257" y="6227545"/>
            <a:ext cx="2412937" cy="49375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 to Page 340 of the Agenda packet.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D4D7A0A-B6BA-5286-3EF8-05BCB4CB2B47}"/>
              </a:ext>
            </a:extLst>
          </p:cNvPr>
          <p:cNvSpPr txBox="1">
            <a:spLocks/>
          </p:cNvSpPr>
          <p:nvPr/>
        </p:nvSpPr>
        <p:spPr>
          <a:xfrm>
            <a:off x="643460" y="4503097"/>
            <a:ext cx="9138205" cy="1971323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100" b="1" u="sng" dirty="0">
                <a:solidFill>
                  <a:schemeClr val="accent2">
                    <a:lumMod val="75000"/>
                  </a:schemeClr>
                </a:solidFill>
              </a:rPr>
              <a:t>KEY TAKE-AWAYS ABOUT COMBINED BUDGET</a:t>
            </a:r>
          </a:p>
          <a:p>
            <a:r>
              <a:rPr lang="en-US" sz="1600" dirty="0"/>
              <a:t>Increased reserve reliance to fund capital initiatives</a:t>
            </a:r>
          </a:p>
          <a:p>
            <a:r>
              <a:rPr lang="en-US" sz="1600" dirty="0"/>
              <a:t>Total expenditure growth outpaces operating revenue growth</a:t>
            </a:r>
          </a:p>
          <a:p>
            <a:r>
              <a:rPr lang="en-US" sz="1600" dirty="0"/>
              <a:t>Long-term funding strategies for major capital obligations will include rate adjustments and seeking earmarks, grants, and loans. </a:t>
            </a:r>
          </a:p>
          <a:p>
            <a:pPr marL="0" indent="0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50441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605FD-665F-010D-CF90-856438EF0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758A8D-93AB-DA49-4984-79B159C27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4726" y="679046"/>
            <a:ext cx="7640001" cy="6332958"/>
          </a:xfrm>
        </p:spPr>
        <p:txBody>
          <a:bodyPr>
            <a:normAutofit fontScale="62500" lnSpcReduction="20000"/>
          </a:bodyPr>
          <a:lstStyle/>
          <a:p>
            <a:pPr marL="0" indent="0" algn="l">
              <a:buNone/>
            </a:pPr>
            <a:r>
              <a:rPr lang="en-US" b="0" i="0" dirty="0">
                <a:solidFill>
                  <a:srgbClr val="333333"/>
                </a:solidFill>
                <a:effectLst/>
                <a:latin typeface="Outfit"/>
              </a:rPr>
              <a:t>Joshua Basin Water District was formed as a public agency in 1963 after combining several smaller systems. Today, the District serves more than 5,600 active and inactive connections in a 96-square-mile service area. Since our formation, we have remained dedicated to providing our customers with the highest quality drinking water. To safely deliver nearly </a:t>
            </a:r>
            <a:r>
              <a:rPr lang="en-US" b="1" i="0" dirty="0">
                <a:solidFill>
                  <a:srgbClr val="333333"/>
                </a:solidFill>
                <a:effectLst/>
                <a:latin typeface="Outfit"/>
              </a:rPr>
              <a:t>600 million</a:t>
            </a:r>
            <a:r>
              <a:rPr lang="en-US" b="0" i="0" dirty="0">
                <a:solidFill>
                  <a:srgbClr val="333333"/>
                </a:solidFill>
                <a:effectLst/>
                <a:latin typeface="Outfit"/>
              </a:rPr>
              <a:t> gallons of high-quality water to customers each year from the groundwater basins, the district maintains an extensive system consisting of:</a:t>
            </a:r>
          </a:p>
          <a:p>
            <a:pPr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Outfit"/>
              </a:rPr>
              <a:t>Office &amp; Shop Facilities </a:t>
            </a:r>
          </a:p>
          <a:p>
            <a:pPr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Outfit"/>
              </a:rPr>
              <a:t>Fleet Vehicles &amp; Heavy Equipment</a:t>
            </a:r>
          </a:p>
          <a:p>
            <a:pPr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Outfit"/>
              </a:rPr>
              <a:t>Approximately 300 miles of pipeline</a:t>
            </a:r>
          </a:p>
          <a:p>
            <a:pPr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Outfit"/>
              </a:rPr>
              <a:t>5 Groundwater wells</a:t>
            </a:r>
          </a:p>
          <a:p>
            <a:pPr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Outfit"/>
              </a:rPr>
              <a:t>17 Reservoir tanks (capacity of 12,330,000 gallons)</a:t>
            </a:r>
          </a:p>
          <a:p>
            <a:pPr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Outfit"/>
              </a:rPr>
              <a:t>12 Booster pump stations</a:t>
            </a:r>
          </a:p>
          <a:p>
            <a:pPr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Outfit"/>
              </a:rPr>
              <a:t>12 Pressure-reducing stations</a:t>
            </a:r>
          </a:p>
          <a:p>
            <a:pPr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Outfit"/>
              </a:rPr>
              <a:t>1,426 Fire hydrants</a:t>
            </a:r>
          </a:p>
          <a:p>
            <a:pPr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Outfit"/>
              </a:rPr>
              <a:t>Recharge ponds</a:t>
            </a:r>
          </a:p>
          <a:p>
            <a:pPr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Outfit"/>
              </a:rPr>
              <a:t>Maintenance of Hi-Desert Medical Center's Wastewater Treatment Facility </a:t>
            </a:r>
          </a:p>
          <a:p>
            <a:pPr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Outfit"/>
              </a:rPr>
              <a:t>A Water conservation Demonstration garden</a:t>
            </a:r>
          </a:p>
          <a:p>
            <a:pPr marL="0" indent="0" algn="l">
              <a:spcAft>
                <a:spcPts val="0"/>
              </a:spcAft>
              <a:buNone/>
            </a:pPr>
            <a:endParaRPr lang="en-US" b="0" i="0" dirty="0">
              <a:solidFill>
                <a:srgbClr val="333333"/>
              </a:solidFill>
              <a:effectLst/>
              <a:latin typeface="Outfit"/>
            </a:endParaRPr>
          </a:p>
          <a:p>
            <a:pPr marL="0" indent="0" algn="l">
              <a:buNone/>
            </a:pPr>
            <a:r>
              <a:rPr lang="en-US" b="0" i="0" dirty="0">
                <a:solidFill>
                  <a:srgbClr val="333333"/>
                </a:solidFill>
                <a:effectLst/>
                <a:latin typeface="Outfit"/>
              </a:rPr>
              <a:t>The District is regulated by strict compliance standards set by federal, state, and other regulators and governed by a publicly elected five-member Board of Directors.  The District is divided into Operations, Finance, and Administration and is managed by a General Manager who is appointed by the Board of Directors. </a:t>
            </a:r>
          </a:p>
          <a:p>
            <a:r>
              <a:rPr lang="en-US" sz="2200" dirty="0">
                <a:latin typeface="Outfit"/>
              </a:rPr>
              <a:t>The Fiscal Year 2026/27 proposed budget entails: </a:t>
            </a:r>
          </a:p>
          <a:p>
            <a:pPr lvl="1"/>
            <a:r>
              <a:rPr lang="en-US" sz="2200" dirty="0">
                <a:solidFill>
                  <a:srgbClr val="FF0000"/>
                </a:solidFill>
                <a:latin typeface="Outfit"/>
                <a:cs typeface="Arial" panose="020B0604020202020204" pitchFamily="34" charset="0"/>
              </a:rPr>
              <a:t>Operational (non-Capital) cost of $10.8 million, including 6 reports &amp; studies.</a:t>
            </a:r>
            <a:endParaRPr lang="en-US" sz="2200" dirty="0">
              <a:solidFill>
                <a:srgbClr val="FF0000"/>
              </a:solidFill>
              <a:latin typeface="Outfit"/>
            </a:endParaRPr>
          </a:p>
          <a:p>
            <a:pPr lvl="1"/>
            <a:r>
              <a:rPr lang="en-US" sz="2200" dirty="0">
                <a:solidFill>
                  <a:srgbClr val="FF0000"/>
                </a:solidFill>
                <a:latin typeface="Outfit"/>
              </a:rPr>
              <a:t>Capital cost of $6.178 million, including 24 projects.</a:t>
            </a:r>
          </a:p>
          <a:p>
            <a:pPr lvl="1"/>
            <a:r>
              <a:rPr lang="en-US" sz="2200" dirty="0">
                <a:solidFill>
                  <a:schemeClr val="tx1"/>
                </a:solidFill>
                <a:latin typeface="Outfit"/>
              </a:rPr>
              <a:t>The District employs approximately 25 Operations and Administrative staff.</a:t>
            </a:r>
          </a:p>
          <a:p>
            <a:pPr lvl="1"/>
            <a:r>
              <a:rPr lang="en-US" sz="2200" dirty="0">
                <a:solidFill>
                  <a:schemeClr val="tx1"/>
                </a:solidFill>
                <a:latin typeface="Outfit"/>
              </a:rPr>
              <a:t>The District maintains a general fund and 16 reserve funds for designated purposes.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B5CCA7-D062-E13E-61DE-61215F64F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98BC69-C2A6-14C4-D362-C573D4CE9E34}"/>
              </a:ext>
            </a:extLst>
          </p:cNvPr>
          <p:cNvSpPr txBox="1"/>
          <p:nvPr/>
        </p:nvSpPr>
        <p:spPr>
          <a:xfrm>
            <a:off x="1050962" y="217381"/>
            <a:ext cx="5947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accent2">
                    <a:lumMod val="75000"/>
                  </a:schemeClr>
                </a:solidFill>
              </a:rPr>
              <a:t>ABOUT THE DISTRICT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CEAB0F-549D-A542-EDC5-66FFDE61F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72364" y="1878818"/>
            <a:ext cx="4133816" cy="310036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E16ED9-3E6C-C6F3-0618-8FFA334AA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2994" y="1474395"/>
            <a:ext cx="4922016" cy="217618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2148798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7CA8281-EF0A-E97F-F835-C56BFD8C9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4916371"/>
            <a:ext cx="9606987" cy="122020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90000"/>
              </a:lnSpc>
            </a:pPr>
            <a:br>
              <a:rPr lang="en-US" sz="2800" b="1" i="0" u="none" strike="noStrike" baseline="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800" b="1" i="0" u="none" strike="noStrike" baseline="0" dirty="0">
                <a:solidFill>
                  <a:schemeClr val="tx2">
                    <a:lumMod val="75000"/>
                  </a:schemeClr>
                </a:solidFill>
              </a:rPr>
              <a:t>Staff 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recommends </a:t>
            </a:r>
            <a:r>
              <a:rPr lang="en-US" sz="2800" b="1" i="0" u="none" strike="noStrike" baseline="0" dirty="0">
                <a:solidFill>
                  <a:schemeClr val="tx2">
                    <a:lumMod val="75000"/>
                  </a:schemeClr>
                </a:solidFill>
              </a:rPr>
              <a:t>adopting the </a:t>
            </a:r>
            <a:br>
              <a:rPr lang="en-US" sz="2800" b="1" i="0" u="none" strike="noStrike" baseline="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800" b="1" i="0" u="none" strike="noStrike" baseline="0" dirty="0">
                <a:solidFill>
                  <a:schemeClr val="tx2">
                    <a:lumMod val="75000"/>
                  </a:schemeClr>
                </a:solidFill>
              </a:rPr>
              <a:t>2025/26 Revised Budget and 2026/27 Proposed Budget. </a:t>
            </a:r>
            <a:endParaRPr lang="en-US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BCEC93B-E2C1-A77B-B255-7676E004D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72118" y="345412"/>
            <a:ext cx="7599205" cy="611896"/>
          </a:xfr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STAFF RECOMMENDATION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C9F87E-3BB9-CFA6-7FFA-10B41AC45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948690" y="1274014"/>
            <a:ext cx="5898553" cy="364235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BC7604-2CA2-A2B1-A470-6CE128C5D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2023" y="6352651"/>
            <a:ext cx="68333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4757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01F47D-D14D-C65E-323A-45E375DD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8299" y="1380068"/>
            <a:ext cx="6054723" cy="261619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/>
              <a:t>QUESTIONS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8815E4-A4A5-3595-3A0A-488962B25B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6254" y="3996267"/>
            <a:ext cx="5166768" cy="1388534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1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91AA53-F604-BB74-83F6-DCDBDD33B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30" name="Picture 29" descr="Wood human figure">
            <a:extLst>
              <a:ext uri="{FF2B5EF4-FFF2-40B4-BE49-F238E27FC236}">
                <a16:creationId xmlns:a16="http://schemas.microsoft.com/office/drawing/2014/main" id="{F587DC57-1D6A-E1D6-71DD-88B6C48221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85" r="44107" b="9091"/>
          <a:stretch/>
        </p:blipFill>
        <p:spPr>
          <a:xfrm>
            <a:off x="20" y="10"/>
            <a:ext cx="5448280" cy="685799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648872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72021B-9E4A-2F4C-4C69-180092960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Codes on papers">
            <a:extLst>
              <a:ext uri="{FF2B5EF4-FFF2-40B4-BE49-F238E27FC236}">
                <a16:creationId xmlns:a16="http://schemas.microsoft.com/office/drawing/2014/main" id="{87BA6B69-609F-EF0C-04BD-0456114FB2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9091" t="7637" b="15754"/>
          <a:stretch>
            <a:fillRect/>
          </a:stretch>
        </p:blipFill>
        <p:spPr>
          <a:xfrm>
            <a:off x="12334" y="-110061"/>
            <a:ext cx="12191999" cy="6857990"/>
          </a:xfrm>
          <a:prstGeom prst="rect">
            <a:avLst/>
          </a:prstGeom>
        </p:spPr>
      </p:pic>
      <p:sp>
        <p:nvSpPr>
          <p:cNvPr id="54" name="Isosceles Triangle 53">
            <a:extLst>
              <a:ext uri="{FF2B5EF4-FFF2-40B4-BE49-F238E27FC236}">
                <a16:creationId xmlns:a16="http://schemas.microsoft.com/office/drawing/2014/main" id="{31AF5A33-5C3E-4B00-B636-470C37CD07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6" name="Parallelogram 55">
            <a:extLst>
              <a:ext uri="{FF2B5EF4-FFF2-40B4-BE49-F238E27FC236}">
                <a16:creationId xmlns:a16="http://schemas.microsoft.com/office/drawing/2014/main" id="{1D4F4279-6CB8-4935-B70E-47B0D4BF7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24188" y="0"/>
            <a:ext cx="9372600" cy="6858000"/>
          </a:xfrm>
          <a:prstGeom prst="parallelogram">
            <a:avLst>
              <a:gd name="adj" fmla="val 14937"/>
            </a:avLst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26709FF-BC45-4BDA-88FE-6727BCBD9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3B53C46-807E-496A-8ACD-66372ECA65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Rectangle 23">
            <a:extLst>
              <a:ext uri="{FF2B5EF4-FFF2-40B4-BE49-F238E27FC236}">
                <a16:creationId xmlns:a16="http://schemas.microsoft.com/office/drawing/2014/main" id="{BD4BEF6F-1F5D-425B-B942-CE0EC90D37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0CCF50-669B-E759-953B-03765275F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047" y="437286"/>
            <a:ext cx="6487955" cy="1320800"/>
          </a:xfrm>
        </p:spPr>
        <p:txBody>
          <a:bodyPr anchor="t">
            <a:normAutofit/>
          </a:bodyPr>
          <a:lstStyle/>
          <a:p>
            <a:r>
              <a:rPr lang="en-US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4" name="Rectangle 25">
            <a:extLst>
              <a:ext uri="{FF2B5EF4-FFF2-40B4-BE49-F238E27FC236}">
                <a16:creationId xmlns:a16="http://schemas.microsoft.com/office/drawing/2014/main" id="{17D310E3-BA9A-4243-B504-0D1F62206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6" name="Isosceles Triangle 65">
            <a:extLst>
              <a:ext uri="{FF2B5EF4-FFF2-40B4-BE49-F238E27FC236}">
                <a16:creationId xmlns:a16="http://schemas.microsoft.com/office/drawing/2014/main" id="{E866FCBB-59B5-4CDF-BEE6-6338244409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B2703B-641F-5965-38E5-A193A2903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6047" y="1155559"/>
            <a:ext cx="6805062" cy="532562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This budget contains staff’s best projection of costs.</a:t>
            </a:r>
          </a:p>
          <a:p>
            <a:pPr>
              <a:lnSpc>
                <a:spcPct val="90000"/>
              </a:lnSpc>
            </a:pPr>
            <a:r>
              <a:rPr lang="en-US" sz="20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2023 rate study assumes a 4% Operating expense increase per year; The 26/27 increase is 11% over the original 25/26 budget with new staffing and consultant options to better support the Strategic Plan and Chromium 6 goals.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Total Operational (non-Capital) expenses are at $10.8 million.</a:t>
            </a:r>
          </a:p>
          <a:p>
            <a:pPr>
              <a:lnSpc>
                <a:spcPct val="90000"/>
              </a:lnSpc>
            </a:pPr>
            <a:r>
              <a:rPr lang="en-US" sz="20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Total Capital budget of $6.178 million. </a:t>
            </a:r>
          </a:p>
          <a:p>
            <a:pPr>
              <a:lnSpc>
                <a:spcPct val="90000"/>
              </a:lnSpc>
            </a:pPr>
            <a:r>
              <a:rPr lang="en-US" sz="20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Drawdown for 26/27 of $3.818 million. </a:t>
            </a: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Reserves at 6/30/27 are projected to cover six months of Operating expenses, as required by Reserve Policy.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Operating revenues, which should meet or exceed Operating expenses, do NOT cover Operating expenses. The District’s Budget Policy permits this temporarily but not long term.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F2AF85-EC5B-3C3D-9EC3-EC73E9F8D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68" name="Rectangle 27">
            <a:extLst>
              <a:ext uri="{FF2B5EF4-FFF2-40B4-BE49-F238E27FC236}">
                <a16:creationId xmlns:a16="http://schemas.microsoft.com/office/drawing/2014/main" id="{6AC675E8-14B6-40FA-B3B3-C1E2E39D2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0" name="Rectangle 28">
            <a:extLst>
              <a:ext uri="{FF2B5EF4-FFF2-40B4-BE49-F238E27FC236}">
                <a16:creationId xmlns:a16="http://schemas.microsoft.com/office/drawing/2014/main" id="{56989EBF-8722-45B6-80BA-3B62833E4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2" name="Rectangle 29">
            <a:extLst>
              <a:ext uri="{FF2B5EF4-FFF2-40B4-BE49-F238E27FC236}">
                <a16:creationId xmlns:a16="http://schemas.microsoft.com/office/drawing/2014/main" id="{7C9F3575-4D35-4C55-93E6-A0BB647C5A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4" name="Isosceles Triangle 73">
            <a:extLst>
              <a:ext uri="{FF2B5EF4-FFF2-40B4-BE49-F238E27FC236}">
                <a16:creationId xmlns:a16="http://schemas.microsoft.com/office/drawing/2014/main" id="{868C8FD7-A917-4543-8961-F5EB09C275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691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604D5-FC6D-1FB8-6953-04EDCAC70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99B01-23D6-C667-5570-6FAEE47B6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7237" y="2324690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accent2">
                    <a:lumMod val="75000"/>
                  </a:schemeClr>
                </a:solidFill>
              </a:rPr>
              <a:t>CHANGES SINCE</a:t>
            </a:r>
            <a:br>
              <a:rPr lang="en-US" sz="5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5400" dirty="0">
                <a:solidFill>
                  <a:schemeClr val="accent2">
                    <a:lumMod val="75000"/>
                  </a:schemeClr>
                </a:solidFill>
              </a:rPr>
              <a:t>05/18/26 MEETING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2E71E5-FAD0-F5FA-8752-F8DA745D6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831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CC277-B2B7-C02E-4B2F-1AE3712F4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A0B09-C126-8BD2-AA52-8AC58E7C9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580" y="483247"/>
            <a:ext cx="10707438" cy="1320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CHANGES SINCE 05/18/26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AE9788-C441-9392-0AA1-6A7B3B5C35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7629" y="1169042"/>
            <a:ext cx="10139423" cy="541695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8000" dirty="0"/>
              <a:t>STAFFING &amp; CONSULTING:</a:t>
            </a:r>
          </a:p>
          <a:p>
            <a:r>
              <a:rPr lang="en-US" sz="6400" dirty="0"/>
              <a:t>Engineering Contract Services (consulting Engineer)</a:t>
            </a:r>
          </a:p>
          <a:p>
            <a:pPr lvl="1"/>
            <a:r>
              <a:rPr lang="en-US" sz="6400" dirty="0"/>
              <a:t>Increase from $100k to $150k </a:t>
            </a:r>
          </a:p>
          <a:p>
            <a:r>
              <a:rPr lang="en-US" sz="6400" dirty="0"/>
              <a:t>Grant Writing &amp; Management (consulting Grant Writer and Manager)</a:t>
            </a:r>
          </a:p>
          <a:p>
            <a:pPr lvl="1"/>
            <a:r>
              <a:rPr lang="en-US" sz="6400" dirty="0"/>
              <a:t>Increase from $100k to $150k</a:t>
            </a:r>
          </a:p>
          <a:p>
            <a:r>
              <a:rPr lang="en-US" sz="6400" dirty="0"/>
              <a:t>Temporary Labor – Office (in-house regular or temp employees)</a:t>
            </a:r>
          </a:p>
          <a:p>
            <a:pPr lvl="1"/>
            <a:r>
              <a:rPr lang="en-US" sz="6400" dirty="0"/>
              <a:t>Increase from $30k to $200k for TBD new </a:t>
            </a:r>
            <a:r>
              <a:rPr lang="en-US" sz="6400" dirty="0" err="1"/>
              <a:t>positon</a:t>
            </a:r>
            <a:r>
              <a:rPr lang="en-US" sz="6400" dirty="0"/>
              <a:t>(s)</a:t>
            </a:r>
          </a:p>
          <a:p>
            <a:pPr lvl="1"/>
            <a:r>
              <a:rPr lang="en-US" sz="6400" dirty="0"/>
              <a:t>To cover salaries and benefits, depending upon timing of hire. </a:t>
            </a:r>
          </a:p>
          <a:p>
            <a:r>
              <a:rPr lang="en-US" sz="6400" dirty="0"/>
              <a:t>Engineering Tech:</a:t>
            </a:r>
          </a:p>
          <a:p>
            <a:pPr lvl="1"/>
            <a:r>
              <a:rPr lang="en-US" sz="6400" dirty="0"/>
              <a:t>Was already included but originally budgeted as unfilled Production Operator I</a:t>
            </a:r>
          </a:p>
          <a:p>
            <a:r>
              <a:rPr lang="en-US" sz="6400" dirty="0"/>
              <a:t>Extra Help</a:t>
            </a:r>
          </a:p>
          <a:p>
            <a:pPr lvl="1"/>
            <a:r>
              <a:rPr lang="en-US" sz="6400" dirty="0"/>
              <a:t>Was already included in Salaries (split between Production &amp; Distribution)</a:t>
            </a:r>
            <a:endParaRPr lang="en-US" sz="32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28AA24B-3876-48B1-AC7C-DBA329017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7629" y="5330193"/>
            <a:ext cx="7049115" cy="71116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8000" dirty="0"/>
              <a:t>OTHER CHANGES:</a:t>
            </a:r>
          </a:p>
          <a:p>
            <a:r>
              <a:rPr lang="en-US" sz="6400" dirty="0"/>
              <a:t>AMI: increase from $100k to $200k</a:t>
            </a:r>
          </a:p>
          <a:p>
            <a:r>
              <a:rPr lang="en-US" sz="6400" dirty="0"/>
              <a:t>457 Employer contribution increased by $19k (inadvertently left out of Staff report).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453D72-500A-35C9-1FFD-B5BB769F4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6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01BD162-F2FA-C61A-8A7E-5C840C9F5B81}"/>
              </a:ext>
            </a:extLst>
          </p:cNvPr>
          <p:cNvSpPr txBox="1">
            <a:spLocks/>
          </p:cNvSpPr>
          <p:nvPr/>
        </p:nvSpPr>
        <p:spPr>
          <a:xfrm>
            <a:off x="9394257" y="6227545"/>
            <a:ext cx="2412937" cy="49375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 to Page 335 of the Agenda packet.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177607-5A6E-8544-2CB3-43E17F7E2A29}"/>
              </a:ext>
            </a:extLst>
          </p:cNvPr>
          <p:cNvSpPr txBox="1"/>
          <p:nvPr/>
        </p:nvSpPr>
        <p:spPr>
          <a:xfrm>
            <a:off x="8060788" y="1258796"/>
            <a:ext cx="2666937" cy="2308324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Total increase to Operating Costs: $289K</a:t>
            </a:r>
          </a:p>
          <a:p>
            <a:endParaRPr lang="en-US" dirty="0"/>
          </a:p>
          <a:p>
            <a:r>
              <a:rPr lang="en-US" dirty="0"/>
              <a:t>Increase to Capital costs: $100K</a:t>
            </a:r>
          </a:p>
          <a:p>
            <a:endParaRPr lang="en-US" dirty="0"/>
          </a:p>
          <a:p>
            <a:r>
              <a:rPr lang="en-US" dirty="0"/>
              <a:t>TOTAL COST INCREASES SINCE 5/18/26: $389K</a:t>
            </a:r>
          </a:p>
        </p:txBody>
      </p:sp>
    </p:spTree>
    <p:extLst>
      <p:ext uri="{BB962C8B-B14F-4D97-AF65-F5344CB8AC3E}">
        <p14:creationId xmlns:p14="http://schemas.microsoft.com/office/powerpoint/2010/main" val="1273971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D3CA8-15BB-CA3F-6B3A-031986531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99D45-95BB-68F7-7488-FC0C3525A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7237" y="2871537"/>
            <a:ext cx="8596668" cy="13208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2">
                    <a:lumMod val="75000"/>
                  </a:schemeClr>
                </a:solidFill>
              </a:rPr>
              <a:t>COMBINED BUDGET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44C25E-00AE-3ED7-DAA1-DA0B85002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007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C38D0-93A1-7F69-25F0-4FC156DB5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66CFC-4700-B407-0E92-7C732C505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049" y="504843"/>
            <a:ext cx="8596668" cy="118108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COMBINED TOTAL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14AB27-FA07-6A21-0F0B-B61BD3A66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8</a:t>
            </a:fld>
            <a:endParaRPr lang="en-US" dirty="0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2F17AE8-8E3E-323B-1780-9C26BCE3EF45}"/>
              </a:ext>
            </a:extLst>
          </p:cNvPr>
          <p:cNvSpPr txBox="1">
            <a:spLocks/>
          </p:cNvSpPr>
          <p:nvPr/>
        </p:nvSpPr>
        <p:spPr>
          <a:xfrm>
            <a:off x="1149531" y="5068635"/>
            <a:ext cx="7782801" cy="8853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Operating and Cash Flow reserves are projected to cover six months of Operating expenses, as required by the Reserve Policy.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339B780-2B73-60F0-93E7-44F78CA86595}"/>
              </a:ext>
            </a:extLst>
          </p:cNvPr>
          <p:cNvSpPr txBox="1">
            <a:spLocks/>
          </p:cNvSpPr>
          <p:nvPr/>
        </p:nvSpPr>
        <p:spPr>
          <a:xfrm>
            <a:off x="9394257" y="6227545"/>
            <a:ext cx="2412937" cy="49375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 to Page 340 of the Agenda packet.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905582-A30E-3281-72AB-0A3BFB958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835" y="1280960"/>
            <a:ext cx="10153798" cy="321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980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891674-D39C-4964-7494-D5CD353FA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D407D8-E714-C562-9686-F6AB94B79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937" y="104313"/>
            <a:ext cx="9394125" cy="630217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79726A0-DB34-C21E-20C7-531FAB042959}"/>
              </a:ext>
            </a:extLst>
          </p:cNvPr>
          <p:cNvSpPr txBox="1">
            <a:spLocks/>
          </p:cNvSpPr>
          <p:nvPr/>
        </p:nvSpPr>
        <p:spPr>
          <a:xfrm>
            <a:off x="9675611" y="6364249"/>
            <a:ext cx="2412937" cy="49375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 to Page 341 of the Agenda packet.</a:t>
            </a:r>
          </a:p>
        </p:txBody>
      </p:sp>
    </p:spTree>
    <p:extLst>
      <p:ext uri="{BB962C8B-B14F-4D97-AF65-F5344CB8AC3E}">
        <p14:creationId xmlns:p14="http://schemas.microsoft.com/office/powerpoint/2010/main" val="3629542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5560E646-30AD-4BA0-97EA-A7A07DF549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0CB38EC-895A-4F8F-8F75-E263501ABB5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7E70FC5-1855-47AB-8CE1-CB3C873A8988}">
  <ds:schemaRefs>
    <ds:schemaRef ds:uri="71af3243-3dd4-4a8d-8c0d-dd76da1f02a5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16c05727-aa75-4e4a-9b5f-8a80a1165891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53130</TotalTime>
  <Words>1565</Words>
  <Application>Microsoft Office PowerPoint</Application>
  <PresentationFormat>Widescreen</PresentationFormat>
  <Paragraphs>274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Aptos</vt:lpstr>
      <vt:lpstr>Arial</vt:lpstr>
      <vt:lpstr>Calibri</vt:lpstr>
      <vt:lpstr>Outfit</vt:lpstr>
      <vt:lpstr>Trebuchet MS</vt:lpstr>
      <vt:lpstr>Wingdings 3</vt:lpstr>
      <vt:lpstr>Facet</vt:lpstr>
      <vt:lpstr>   25/26 REVISED BUDGET 26/27 PROPOSED BUDGET</vt:lpstr>
      <vt:lpstr>INTRODUCTION / OVERVIEW</vt:lpstr>
      <vt:lpstr>PowerPoint Presentation</vt:lpstr>
      <vt:lpstr>OVERVIEW </vt:lpstr>
      <vt:lpstr>CHANGES SINCE 05/18/26 MEETING</vt:lpstr>
      <vt:lpstr>CHANGES SINCE 05/18/26</vt:lpstr>
      <vt:lpstr>COMBINED BUDGET</vt:lpstr>
      <vt:lpstr>COMBINED TOTAL</vt:lpstr>
      <vt:lpstr>PowerPoint Presentation</vt:lpstr>
      <vt:lpstr>PowerPoint Presentation</vt:lpstr>
      <vt:lpstr>PowerPoint Presentation</vt:lpstr>
      <vt:lpstr>OPERATING BUDGET SUMMARY</vt:lpstr>
      <vt:lpstr>OPERATING BUDGET DEPARTMENTAL SUMMARY</vt:lpstr>
      <vt:lpstr>OPERATING REVENUES VS. OPERATING EXPENSES</vt:lpstr>
      <vt:lpstr>SALARY SUMMARY</vt:lpstr>
      <vt:lpstr>SALARY SUMMARY</vt:lpstr>
      <vt:lpstr>SALARY COMPARISON</vt:lpstr>
      <vt:lpstr>CAPITAL BUDGET SUMMARY &amp;  RESERVE USE</vt:lpstr>
      <vt:lpstr>CAPITAL BUDGET</vt:lpstr>
      <vt:lpstr>EXCERPT FROM CAPITAL-OTHER BUDGET</vt:lpstr>
      <vt:lpstr>EXCERPT FROM CAPITAL-OTHER BUDGET, cont’d</vt:lpstr>
      <vt:lpstr>CAPITAL BUDGET (CHROMIUM-RELATED)</vt:lpstr>
      <vt:lpstr>CAPITAL BUDGET (PIPELINE REPLACEMENT)</vt:lpstr>
      <vt:lpstr>PowerPoint Presentation</vt:lpstr>
      <vt:lpstr>PowerPoint Presentation</vt:lpstr>
      <vt:lpstr>BOTTOM LINE /  FINAL THOUGHTS</vt:lpstr>
      <vt:lpstr>CASH RESERVE BALANCE PROJECTIONS* </vt:lpstr>
      <vt:lpstr>COMBINED TOTAL</vt:lpstr>
      <vt:lpstr>BOTTOM LINE &amp; KEY TAKE-AWAYS</vt:lpstr>
      <vt:lpstr> Staff recommends adopting the  2025/26 Revised Budget and 2026/27 Proposed Budget. 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2022/23 REVISED 2023/24 PROPOSED BUDGET</dc:title>
  <dc:creator>Anne Roman</dc:creator>
  <cp:lastModifiedBy>Anne Roman</cp:lastModifiedBy>
  <cp:revision>395</cp:revision>
  <cp:lastPrinted>2026-06-03T19:22:48Z</cp:lastPrinted>
  <dcterms:created xsi:type="dcterms:W3CDTF">2023-05-08T21:00:07Z</dcterms:created>
  <dcterms:modified xsi:type="dcterms:W3CDTF">2026-06-09T17:01:06Z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