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0" r:id="rId4"/>
  </p:sldMasterIdLst>
  <p:notesMasterIdLst>
    <p:notesMasterId r:id="rId18"/>
  </p:notesMasterIdLst>
  <p:handoutMasterIdLst>
    <p:handoutMasterId r:id="rId19"/>
  </p:handoutMasterIdLst>
  <p:sldIdLst>
    <p:sldId id="410" r:id="rId5"/>
    <p:sldId id="383" r:id="rId6"/>
    <p:sldId id="411" r:id="rId7"/>
    <p:sldId id="421" r:id="rId8"/>
    <p:sldId id="413" r:id="rId9"/>
    <p:sldId id="420" r:id="rId10"/>
    <p:sldId id="415" r:id="rId11"/>
    <p:sldId id="416" r:id="rId12"/>
    <p:sldId id="417" r:id="rId13"/>
    <p:sldId id="418" r:id="rId14"/>
    <p:sldId id="414" r:id="rId15"/>
    <p:sldId id="419" r:id="rId16"/>
    <p:sldId id="398" r:id="rId1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03" d="100"/>
          <a:sy n="103" d="100"/>
        </p:scale>
        <p:origin x="82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12/17/2025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5D550-BA77-00FE-B33C-662B423D5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C62DB1-0DB0-E6D2-5EA1-F6EBFB45E0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A60720-89E5-19BA-230C-B71590D372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B93A2B-751E-6E4C-6605-5BD3AAD0CD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82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511BC-EB2D-AC73-FC7D-1CB8CD4D4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ECB88D-B2ED-65E6-2C9E-F0AC563486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A12774-C894-2B72-515C-8DA0606E9E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6D5E2-DC7B-8F19-5BC4-5BE4E38CC6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986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52E60-18A7-99A6-E7BC-12B4C359C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F50AF8-79F3-D04B-232C-CFF9C9B41F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05C8A0-445C-C2AB-7B16-E13FF8EA58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009503-5E79-D45A-B354-A7BDC3D3D9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698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930ED-C50F-CB22-2518-42471F536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735E17-7C33-C973-A230-216CD58782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8D7AEB-6AA3-151C-9415-8EBA8F16EB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FAB626-637F-7523-B9E9-76C4B0D60E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278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8C51B-5F97-0C73-C4D7-43F45A3CC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D9086B-C01F-8ABD-6727-213C62155A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90A5A9-BB65-2ADC-85ED-D993A4132F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5C5DB-771D-D912-C506-448D8827BF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720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A58F1-266E-0F20-0283-4AA9E133C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033808-07DB-88FB-88A6-F72C371A9C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495823-943D-3F03-C1AB-A8B3364999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BECAE7-2DE3-8158-EE02-6B810AD8FE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71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527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3548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32816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7844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553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421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620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802334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175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42011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90079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91334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17820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435067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301918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2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6" r:id="rId15"/>
    <p:sldLayoutId id="2147483710" r:id="rId16"/>
    <p:sldLayoutId id="2147483700" r:id="rId17"/>
    <p:sldLayoutId id="2147483659" r:id="rId18"/>
    <p:sldLayoutId id="2147483707" r:id="rId19"/>
    <p:sldLayoutId id="2147483706" r:id="rId20"/>
    <p:sldLayoutId id="2147483705" r:id="rId21"/>
    <p:sldLayoutId id="2147483704" r:id="rId2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00" userDrawn="1">
          <p15:clr>
            <a:srgbClr val="547EBF"/>
          </p15:clr>
        </p15:guide>
        <p15:guide id="2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6358" y="382296"/>
            <a:ext cx="7341036" cy="3291840"/>
          </a:xfrm>
        </p:spPr>
        <p:txBody>
          <a:bodyPr/>
          <a:lstStyle/>
          <a:p>
            <a:r>
              <a:rPr lang="en-US" sz="4800" dirty="0">
                <a:solidFill>
                  <a:schemeClr val="tx1"/>
                </a:solidFill>
                <a:latin typeface="Aptos" panose="020B0004020202020204" pitchFamily="34" charset="0"/>
              </a:rPr>
              <a:t>JBWD </a:t>
            </a:r>
            <a:br>
              <a:rPr lang="en-US" sz="4800" dirty="0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4800" dirty="0">
                <a:solidFill>
                  <a:schemeClr val="tx1"/>
                </a:solidFill>
                <a:latin typeface="Aptos" panose="020B0004020202020204" pitchFamily="34" charset="0"/>
              </a:rPr>
              <a:t>Board Meeting 12/17/25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80D73-3A94-ED12-A365-6AC1B3E7E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4C585-C7BD-E89B-6396-F76A5E5C2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67153"/>
            <a:ext cx="10368712" cy="97210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CONSISTENCY AND STABILITY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50E45-A9CF-C817-9EA6-FC3F51A3173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489245"/>
            <a:ext cx="8230044" cy="4000332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2CB8A0-D06D-1E59-D696-453B050125EF}"/>
              </a:ext>
            </a:extLst>
          </p:cNvPr>
          <p:cNvSpPr txBox="1"/>
          <p:nvPr/>
        </p:nvSpPr>
        <p:spPr>
          <a:xfrm>
            <a:off x="10045828" y="6055945"/>
            <a:ext cx="1928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Aptos" panose="020B0004020202020204" pitchFamily="34" charset="0"/>
              </a:rPr>
              <a:t>See page 32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A2F96A-A637-D53F-5A1A-9FC71D7E0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3778" y="1856734"/>
            <a:ext cx="6391338" cy="4136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384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080ED-1D48-866C-BE0C-4E4248EE2F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5140" y="411479"/>
            <a:ext cx="10551164" cy="902416"/>
          </a:xfrm>
        </p:spPr>
        <p:txBody>
          <a:bodyPr/>
          <a:lstStyle/>
          <a:p>
            <a:r>
              <a:rPr lang="en-US" sz="3600" dirty="0">
                <a:solidFill>
                  <a:schemeClr val="tx1"/>
                </a:solidFill>
                <a:latin typeface="Aptos" panose="020B0004020202020204" pitchFamily="34" charset="0"/>
              </a:rPr>
              <a:t>EXCERPT FROM RATE SCHEDULE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2AC5AB-0336-6CF3-28AC-10F30A751F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823" y="1313895"/>
            <a:ext cx="10101182" cy="48853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ACC044-6A77-C563-3287-CC3D86B4A290}"/>
              </a:ext>
            </a:extLst>
          </p:cNvPr>
          <p:cNvSpPr txBox="1"/>
          <p:nvPr/>
        </p:nvSpPr>
        <p:spPr>
          <a:xfrm>
            <a:off x="9868130" y="6199279"/>
            <a:ext cx="1928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Aptos" panose="020B0004020202020204" pitchFamily="34" charset="0"/>
              </a:rPr>
              <a:t>See page 33</a:t>
            </a:r>
          </a:p>
        </p:txBody>
      </p:sp>
    </p:spTree>
    <p:extLst>
      <p:ext uri="{BB962C8B-B14F-4D97-AF65-F5344CB8AC3E}">
        <p14:creationId xmlns:p14="http://schemas.microsoft.com/office/powerpoint/2010/main" val="3036808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38E15-4A26-9F90-250C-7714A01B5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D7533-5737-28F8-03B8-B4F96495E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5140" y="411479"/>
            <a:ext cx="10551164" cy="902416"/>
          </a:xfrm>
        </p:spPr>
        <p:txBody>
          <a:bodyPr/>
          <a:lstStyle/>
          <a:p>
            <a:r>
              <a:rPr lang="en-US" sz="3600" dirty="0">
                <a:solidFill>
                  <a:schemeClr val="tx1"/>
                </a:solidFill>
                <a:latin typeface="Aptos" panose="020B0004020202020204" pitchFamily="34" charset="0"/>
              </a:rPr>
              <a:t>EXCERPT FROM RATE SCHEDULE, cont’d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9C51D1-C038-6792-C848-B4797622CD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220" y="1313895"/>
            <a:ext cx="9947560" cy="45227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210574-6FB5-06BF-E27E-CDD73D146685}"/>
              </a:ext>
            </a:extLst>
          </p:cNvPr>
          <p:cNvSpPr txBox="1"/>
          <p:nvPr/>
        </p:nvSpPr>
        <p:spPr>
          <a:xfrm>
            <a:off x="10029203" y="6077189"/>
            <a:ext cx="1928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Aptos" panose="020B0004020202020204" pitchFamily="34" charset="0"/>
              </a:rPr>
              <a:t>See page 34</a:t>
            </a:r>
          </a:p>
        </p:txBody>
      </p:sp>
    </p:spTree>
    <p:extLst>
      <p:ext uri="{BB962C8B-B14F-4D97-AF65-F5344CB8AC3E}">
        <p14:creationId xmlns:p14="http://schemas.microsoft.com/office/powerpoint/2010/main" val="2701003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Questions?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734F0-2DDD-AF70-F13D-F9E4C1929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tIns="457200"/>
          <a:lstStyle/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7B. METER CONNECTION COST ESTIMATE UPDATES</a:t>
            </a:r>
          </a:p>
          <a:p>
            <a:pPr lvl="1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NOTICE OF PRE-APPROVED RATE AND GUARANTEE DEPOSIT ESCALATIONS &amp; PRE-APPROVED CAPACITY CHARGE ESCALATIONS </a:t>
            </a:r>
            <a:r>
              <a:rPr lang="en-US" dirty="0"/>
              <a:t> </a:t>
            </a:r>
          </a:p>
          <a:p>
            <a:r>
              <a:rPr lang="en-US" sz="1800" cap="all" dirty="0">
                <a:latin typeface="Calibri" panose="020F0502020204030204" pitchFamily="34" charset="0"/>
              </a:rPr>
              <a:t>7C. Rate SCENARIO analysis</a:t>
            </a:r>
          </a:p>
          <a:p>
            <a:r>
              <a:rPr lang="en-US" sz="1800" cap="all" dirty="0">
                <a:latin typeface="Calibri" panose="020F0502020204030204" pitchFamily="34" charset="0"/>
              </a:rPr>
              <a:t>7D. NOTICE OF PREVIOUSLY APPROVED RATE AND GUARANTEE DEPOSIT ESCALATIONS AND PREAPPROVED CAPACITY CHARGE ESCALATIONS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89410-05D6-7B3F-F1F5-87C67FDD1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7DB28-4ABD-AC04-246D-EC63FA3EE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67153"/>
            <a:ext cx="9778365" cy="117767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7B. METER CONNECTION COST ESTIMATE UPDATES</a:t>
            </a:r>
            <a:br>
              <a:rPr lang="en-US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 TO BOARD TO APPROVE RESOLUTION 25-1080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DE915-3F65-86F2-D041-28351643091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489245"/>
            <a:ext cx="8230044" cy="4000332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A70AF5A-10FC-48C8-9836-AD05672B9203}"/>
              </a:ext>
            </a:extLst>
          </p:cNvPr>
          <p:cNvSpPr txBox="1"/>
          <p:nvPr/>
        </p:nvSpPr>
        <p:spPr>
          <a:xfrm>
            <a:off x="7168531" y="2256095"/>
            <a:ext cx="402727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Aptos" panose="020B0004020202020204" pitchFamily="34" charset="0"/>
              </a:rPr>
              <a:t>Refunds will be provided if cost estimate exceeds actual cost or bills will be sent if actual cost exceeds cost estimate.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size Meter Connection Fees will be calculated and costs estimated individually based on cost of service. </a:t>
            </a:r>
          </a:p>
          <a:p>
            <a:endParaRPr lang="en-US" sz="16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Resolution 25-1080 provides means for GM to update Rules &amp; Regs with new cost </a:t>
            </a:r>
            <a:r>
              <a:rPr lang="en-US" sz="1600" b="1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estimates based on recent data each year to eliminate excessive resolutions.</a:t>
            </a:r>
            <a:endParaRPr lang="en-US" sz="16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A3271D-AFB1-AB3F-182A-0BB7EC527BB7}"/>
              </a:ext>
            </a:extLst>
          </p:cNvPr>
          <p:cNvSpPr txBox="1"/>
          <p:nvPr/>
        </p:nvSpPr>
        <p:spPr>
          <a:xfrm>
            <a:off x="9539927" y="6106181"/>
            <a:ext cx="1928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Aptos" panose="020B0004020202020204" pitchFamily="34" charset="0"/>
              </a:rPr>
              <a:t>See page 22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D0D79D-DA62-793C-BDCF-49FACE3BF8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535" y="2290603"/>
            <a:ext cx="6408062" cy="298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231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84B5FFB-E400-49F0-8153-75622C96F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E734E7-3EBF-463F-9D80-2668EE36A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685F97-04E2-4F32-B20B-3CB5C4D1F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7F0196-A6E1-4D1C-B47F-8CF95D7596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21404AE-4400-43A1-94EC-16F37AE01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6CF6F17-8CCC-492C-A2CB-97CCBF7CB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93A3195-94A6-4E0A-BE4A-12564DAEE2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91373ED-58A8-4EEA-959E-7BD3C97B15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6995F625-BE4F-4433-8290-5DF0E8589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836677E-F83B-4FAB-8095-870076307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55E224A-5F26-423E-949C-07A720F39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F1DA18-4CA4-40CF-9ACA-105D8373B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2F716D-0D4A-88C0-3970-19611CE29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204" y="1442638"/>
            <a:ext cx="9673306" cy="72241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dirty="0">
                <a:latin typeface="Aptos" panose="020B0004020202020204" pitchFamily="34" charset="0"/>
              </a:rPr>
              <a:t>WHY BRING the rates TO THE BOARD </a:t>
            </a:r>
            <a:br>
              <a:rPr lang="en-US" sz="3600" dirty="0">
                <a:latin typeface="Aptos" panose="020B0004020202020204" pitchFamily="34" charset="0"/>
              </a:rPr>
            </a:br>
            <a:r>
              <a:rPr lang="en-US" sz="3600" dirty="0">
                <a:latin typeface="Aptos" panose="020B0004020202020204" pitchFamily="34" charset="0"/>
              </a:rPr>
              <a:t>for informational purposes?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0C138-A54E-6804-1F99-C3A853C35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7018" y="2334375"/>
            <a:ext cx="10457963" cy="3751600"/>
          </a:xfr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342900" indent="-3429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spc="80" dirty="0">
                <a:solidFill>
                  <a:schemeClr val="tx2">
                    <a:lumMod val="75000"/>
                  </a:schemeClr>
                </a:solidFill>
                <a:latin typeface="Aptos" panose="020B0004020202020204" pitchFamily="34" charset="0"/>
              </a:rPr>
              <a:t>The lower, Scenario C rates on the upcoming slides were approved by the Board in 2023 after a Proposition 218 process. </a:t>
            </a:r>
          </a:p>
          <a:p>
            <a:pPr marL="342900" indent="-3429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spc="80" dirty="0">
                <a:solidFill>
                  <a:schemeClr val="tx2">
                    <a:lumMod val="75000"/>
                  </a:schemeClr>
                </a:solidFill>
                <a:latin typeface="Aptos" panose="020B0004020202020204" pitchFamily="34" charset="0"/>
              </a:rPr>
              <a:t>For transparency, the District is publishing these rates once again as advanced notice to the ratepayers. Such notice could alternatively be via billing insert or letter.</a:t>
            </a:r>
          </a:p>
          <a:p>
            <a:pPr marL="342900" indent="-3429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spc="80" dirty="0">
                <a:solidFill>
                  <a:schemeClr val="tx2">
                    <a:lumMod val="75000"/>
                  </a:schemeClr>
                </a:solidFill>
                <a:latin typeface="Aptos" panose="020B0004020202020204" pitchFamily="34" charset="0"/>
              </a:rPr>
              <a:t>In 2023, there was concern over whether the lower rates in Scenario C would be sufficient as they did not fully fund the Capital Improvement Plan (CIP).  </a:t>
            </a:r>
          </a:p>
          <a:p>
            <a:pPr marL="342900" indent="-3429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spc="80" dirty="0">
                <a:solidFill>
                  <a:schemeClr val="tx2">
                    <a:lumMod val="75000"/>
                  </a:schemeClr>
                </a:solidFill>
                <a:latin typeface="Aptos" panose="020B0004020202020204" pitchFamily="34" charset="0"/>
              </a:rPr>
              <a:t>However, this rate “deficiency” has been somewhat offset by unforeseen deferred projects and staffing vacancies, resulting in overall “savings.”</a:t>
            </a:r>
          </a:p>
          <a:p>
            <a:pPr marL="342900" indent="-3429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i="1" spc="80" dirty="0">
                <a:solidFill>
                  <a:schemeClr val="tx2">
                    <a:lumMod val="75000"/>
                  </a:schemeClr>
                </a:solidFill>
                <a:latin typeface="Aptos" panose="020B0004020202020204" pitchFamily="34" charset="0"/>
              </a:rPr>
              <a:t>While what has occurred is not sustainable, it is an opportunity to gather otherwise unavailable reserves towards the immense forthcoming Chromium 6 project.</a:t>
            </a:r>
            <a:endParaRPr lang="en-US" sz="4800" spc="8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en-US" sz="2000" spc="8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C6D1B74-744B-4231-97DB-86B4C9C5E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610955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BC98C72-9EDD-4426-B45A-84E06A7CD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61144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4887186-EE44-4AD3-BEFE-3478B4537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61144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8EECC4E-F1C0-4C09-A7FD-4D623DACC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4438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768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A576B-B052-224E-F28D-FF60E449E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5789D-9CD8-9741-0FE7-06D403FDF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-210143"/>
            <a:ext cx="9778365" cy="1494596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7C. RATE SCENARIO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656D5-9AA6-8DF6-AA48-AD4FDBD40A7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59" y="2218239"/>
            <a:ext cx="11003281" cy="3893001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en-US" sz="1800" b="1" dirty="0">
                <a:latin typeface="Aptos" panose="020B0004020202020204" pitchFamily="34" charset="0"/>
              </a:rPr>
              <a:t>Fiscally strong year but unsustainable factors: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1" dirty="0">
                <a:latin typeface="Aptos" panose="020B0004020202020204" pitchFamily="34" charset="0"/>
              </a:rPr>
              <a:t>Rate Study: </a:t>
            </a:r>
            <a:r>
              <a:rPr lang="en-US" sz="1800" dirty="0">
                <a:latin typeface="Aptos" panose="020B0004020202020204" pitchFamily="34" charset="0"/>
              </a:rPr>
              <a:t>January 2025 increases were deferred until July 2025, resulting in revenue loss of appx. $290k of projected increases.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1" dirty="0">
                <a:latin typeface="Aptos" panose="020B0004020202020204" pitchFamily="34" charset="0"/>
              </a:rPr>
              <a:t>Operating Revenue Growth: </a:t>
            </a:r>
            <a:r>
              <a:rPr lang="en-US" sz="1800" dirty="0">
                <a:latin typeface="Aptos" panose="020B0004020202020204" pitchFamily="34" charset="0"/>
              </a:rPr>
              <a:t>Increased  8.02% or $724,593 for FY 2024/25 </a:t>
            </a:r>
            <a:r>
              <a:rPr lang="en-US" sz="1800" u="sng" dirty="0">
                <a:latin typeface="Aptos" panose="020B0004020202020204" pitchFamily="34" charset="0"/>
              </a:rPr>
              <a:t>generating $2.783 reserve set aside for CIP work, future equip. replacement, etc. for the last few years</a:t>
            </a:r>
            <a:r>
              <a:rPr lang="en-US" sz="1800" dirty="0">
                <a:latin typeface="Aptos" panose="020B0004020202020204" pitchFamily="34" charset="0"/>
              </a:rPr>
              <a:t>. </a:t>
            </a:r>
            <a:r>
              <a:rPr lang="en-US" sz="1800" dirty="0">
                <a:solidFill>
                  <a:srgbClr val="0070C0"/>
                </a:solidFill>
                <a:latin typeface="Aptos" panose="020B0004020202020204" pitchFamily="34" charset="0"/>
              </a:rPr>
              <a:t>This reserve set aside was intentionally included in the Rate Study but went </a:t>
            </a:r>
            <a:r>
              <a:rPr lang="en-US" sz="1800" i="1" dirty="0">
                <a:solidFill>
                  <a:srgbClr val="0070C0"/>
                </a:solidFill>
                <a:latin typeface="Aptos" panose="020B0004020202020204" pitchFamily="34" charset="0"/>
              </a:rPr>
              <a:t>largely unused due to unforeseen circumstances.</a:t>
            </a:r>
            <a:endParaRPr lang="en-US" sz="1800" dirty="0">
              <a:latin typeface="Aptos" panose="020B0004020202020204" pitchFamily="34" charset="0"/>
            </a:endParaRPr>
          </a:p>
          <a:p>
            <a:pPr marL="626364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Factors of Operating Revenue Growth: Scheduled increases, small customer base growth (25), 44,455 units (9.63%) increase in consumption. </a:t>
            </a:r>
            <a:r>
              <a:rPr lang="en-US" sz="1800" dirty="0">
                <a:solidFill>
                  <a:srgbClr val="00B050"/>
                </a:solidFill>
                <a:latin typeface="Aptos" panose="020B0004020202020204" pitchFamily="34" charset="0"/>
              </a:rPr>
              <a:t>[In the audit meeting, I discussed 1,306 as the number of increased units </a:t>
            </a:r>
            <a:r>
              <a:rPr lang="en-US" sz="1800" u="sng" dirty="0">
                <a:solidFill>
                  <a:srgbClr val="00B050"/>
                </a:solidFill>
                <a:latin typeface="Aptos" panose="020B0004020202020204" pitchFamily="34" charset="0"/>
              </a:rPr>
              <a:t>in error</a:t>
            </a:r>
            <a:r>
              <a:rPr lang="en-US" sz="1800" dirty="0">
                <a:solidFill>
                  <a:srgbClr val="00B050"/>
                </a:solidFill>
                <a:latin typeface="Aptos" panose="020B0004020202020204" pitchFamily="34" charset="0"/>
              </a:rPr>
              <a:t>. Discussion was incorrect but the audit document is correct].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1" dirty="0">
                <a:latin typeface="Aptos" panose="020B0004020202020204" pitchFamily="34" charset="0"/>
              </a:rPr>
              <a:t>Unrestricted Cash Balances: </a:t>
            </a:r>
            <a:r>
              <a:rPr lang="en-US" sz="1800" dirty="0">
                <a:latin typeface="Aptos" panose="020B0004020202020204" pitchFamily="34" charset="0"/>
              </a:rPr>
              <a:t>Unrestricted/Designated Cash balances have increased by $11.15 million since 2019/20</a:t>
            </a:r>
            <a:r>
              <a:rPr lang="en-US" sz="1800" dirty="0">
                <a:solidFill>
                  <a:srgbClr val="FF0000"/>
                </a:solidFill>
                <a:latin typeface="Aptos" panose="020B0004020202020204" pitchFamily="34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Aptos" panose="020B0004020202020204" pitchFamily="34" charset="0"/>
              </a:rPr>
              <a:t>[not since rate study data collection in 2021/22 as original agenda stated] </a:t>
            </a:r>
            <a:r>
              <a:rPr lang="en-US" sz="1800" dirty="0">
                <a:solidFill>
                  <a:srgbClr val="0070C0"/>
                </a:solidFill>
                <a:latin typeface="Aptos" panose="020B0004020202020204" pitchFamily="34" charset="0"/>
              </a:rPr>
              <a:t>average of $2.2 million a year</a:t>
            </a:r>
            <a:r>
              <a:rPr lang="en-US" sz="1800" dirty="0">
                <a:solidFill>
                  <a:srgbClr val="00B050"/>
                </a:solidFill>
                <a:latin typeface="Aptos" panose="020B0004020202020204" pitchFamily="34" charset="0"/>
              </a:rPr>
              <a:t> </a:t>
            </a:r>
            <a:r>
              <a:rPr lang="en-US" sz="1800" dirty="0">
                <a:latin typeface="Aptos" panose="020B0004020202020204" pitchFamily="34" charset="0"/>
              </a:rPr>
              <a:t>due to deferred capital spending, staff vacancies, higher property tax revenues, and record-high interest earnings.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1" dirty="0">
                <a:latin typeface="Aptos" panose="020B0004020202020204" pitchFamily="34" charset="0"/>
              </a:rPr>
              <a:t>Net position </a:t>
            </a:r>
            <a:r>
              <a:rPr lang="en-US" sz="1800" dirty="0">
                <a:latin typeface="Aptos" panose="020B0004020202020204" pitchFamily="34" charset="0"/>
              </a:rPr>
              <a:t>grew by 9% or $4.629 million, exceeding expectations in this unusual year.</a:t>
            </a:r>
            <a:endParaRPr lang="en-US" sz="1800" dirty="0">
              <a:solidFill>
                <a:srgbClr val="00B050"/>
              </a:solidFill>
              <a:latin typeface="Aptos" panose="020B00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5E4B43-A2C3-CB67-24BA-C59EE482316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94359" y="1334910"/>
            <a:ext cx="11003281" cy="88332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INFORMATION ONLY: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Continue with the Scenario C rate increases in January 2026 as planned.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Consistency is more important than ever as we anticipate having lenders looking at our history of rate changes.</a:t>
            </a:r>
            <a:endParaRPr 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81C43C-6BF2-9493-A151-5FE65E7D9F04}"/>
              </a:ext>
            </a:extLst>
          </p:cNvPr>
          <p:cNvSpPr txBox="1"/>
          <p:nvPr/>
        </p:nvSpPr>
        <p:spPr>
          <a:xfrm>
            <a:off x="8889477" y="6046833"/>
            <a:ext cx="2271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Aptos" panose="020B0004020202020204" pitchFamily="34" charset="0"/>
              </a:rPr>
              <a:t>See pages 28-30</a:t>
            </a:r>
          </a:p>
        </p:txBody>
      </p:sp>
    </p:spTree>
    <p:extLst>
      <p:ext uri="{BB962C8B-B14F-4D97-AF65-F5344CB8AC3E}">
        <p14:creationId xmlns:p14="http://schemas.microsoft.com/office/powerpoint/2010/main" val="2981622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6D01B8-67D4-5E56-97EA-03C76C6B59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326880" y="5974080"/>
            <a:ext cx="2499360" cy="457200"/>
          </a:xfrm>
        </p:spPr>
        <p:txBody>
          <a:bodyPr/>
          <a:lstStyle/>
          <a:p>
            <a:r>
              <a:rPr lang="en-US" b="0" dirty="0">
                <a:solidFill>
                  <a:srgbClr val="00B050"/>
                </a:solidFill>
                <a:latin typeface="Aptos" panose="020B0004020202020204" pitchFamily="34" charset="0"/>
              </a:rPr>
              <a:t>Not in packet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4DC80F-3103-5173-44C2-00D8B4F3D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290" y="426720"/>
            <a:ext cx="7940039" cy="554736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6AA316-BC6C-92AD-8DE3-119B013E0C0F}"/>
              </a:ext>
            </a:extLst>
          </p:cNvPr>
          <p:cNvSpPr txBox="1"/>
          <p:nvPr/>
        </p:nvSpPr>
        <p:spPr>
          <a:xfrm>
            <a:off x="1018902" y="862148"/>
            <a:ext cx="20552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ptos" panose="020B0004020202020204" pitchFamily="34" charset="0"/>
              </a:rPr>
              <a:t>FOR REFERENCE</a:t>
            </a:r>
          </a:p>
        </p:txBody>
      </p:sp>
    </p:spTree>
    <p:extLst>
      <p:ext uri="{BB962C8B-B14F-4D97-AF65-F5344CB8AC3E}">
        <p14:creationId xmlns:p14="http://schemas.microsoft.com/office/powerpoint/2010/main" val="478579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3C6BE-080B-5D25-3EFC-9C23E50E3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4C8C3-43CD-D9C3-6C69-F28C27D19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-210143"/>
            <a:ext cx="9778365" cy="1494596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7C. RATE SCENARIO ANALYSIS, cont’d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C8AE5329-24A3-3014-5251-2855C0BDBAFC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3"/>
          <a:stretch>
            <a:fillRect/>
          </a:stretch>
        </p:blipFill>
        <p:spPr>
          <a:xfrm>
            <a:off x="594359" y="2937280"/>
            <a:ext cx="5853792" cy="304051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CBEE22C-D491-4EDB-3416-2327D9CE39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1797" y="2347273"/>
            <a:ext cx="5325834" cy="366086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AD5B9FD-BA58-B57F-B0CB-30BABBD757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59" y="2347273"/>
            <a:ext cx="5853792" cy="59000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0BD27D3-3153-91F2-A96A-86BF1D9A3681}"/>
              </a:ext>
            </a:extLst>
          </p:cNvPr>
          <p:cNvSpPr txBox="1"/>
          <p:nvPr/>
        </p:nvSpPr>
        <p:spPr>
          <a:xfrm>
            <a:off x="9666981" y="6097884"/>
            <a:ext cx="2283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Aptos" panose="020B0004020202020204" pitchFamily="34" charset="0"/>
              </a:rPr>
              <a:t>See pages 28-30</a:t>
            </a:r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D0A73684-7F02-BBC0-FA2E-5E452654400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62783" y="1374198"/>
            <a:ext cx="11003281" cy="88332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INFORMATION ONLY: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Continue with the Scenario C rate increases in January 2026 as planned.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Consistency is more important than ever as we anticipate having lenders looking at our history of rate changes.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55248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CFA48-D084-76C9-607C-F9A32B40A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96D9B-0A31-8D13-5E38-F6B66FF07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-210143"/>
            <a:ext cx="9778365" cy="1494596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7C. RATE SCENARIO ANALYSIS, cont’d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31F7BF-ECFB-BB9C-8078-90328D3F80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59" y="2345174"/>
            <a:ext cx="5437117" cy="2830141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DE9B4822-8E6B-6C61-0138-D282A41643FD}"/>
              </a:ext>
            </a:extLst>
          </p:cNvPr>
          <p:cNvSpPr txBox="1">
            <a:spLocks/>
          </p:cNvSpPr>
          <p:nvPr/>
        </p:nvSpPr>
        <p:spPr>
          <a:xfrm>
            <a:off x="6160525" y="2345174"/>
            <a:ext cx="5321321" cy="2830141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4360" indent="-283464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>
              <a:lnSpc>
                <a:spcPct val="110000"/>
              </a:lnSpc>
              <a:spcBef>
                <a:spcPts val="0"/>
              </a:spcBef>
            </a:pPr>
            <a:r>
              <a:rPr lang="en-US" sz="1400" b="1" dirty="0">
                <a:latin typeface="Aptos" panose="020B0004020202020204" pitchFamily="34" charset="0"/>
              </a:rPr>
              <a:t>9. Ten-year projection:</a:t>
            </a:r>
          </a:p>
          <a:p>
            <a:pPr marL="57150">
              <a:lnSpc>
                <a:spcPct val="110000"/>
              </a:lnSpc>
              <a:spcBef>
                <a:spcPts val="0"/>
              </a:spcBef>
            </a:pPr>
            <a:r>
              <a:rPr lang="en-US" sz="1400" b="1" dirty="0">
                <a:latin typeface="Aptos" panose="020B0004020202020204" pitchFamily="34" charset="0"/>
              </a:rPr>
              <a:t> </a:t>
            </a:r>
          </a:p>
          <a:p>
            <a:pPr marL="282575">
              <a:lnSpc>
                <a:spcPct val="110000"/>
              </a:lnSpc>
              <a:spcBef>
                <a:spcPts val="0"/>
              </a:spcBef>
            </a:pPr>
            <a:r>
              <a:rPr lang="en-US" sz="1400" dirty="0">
                <a:latin typeface="Aptos" panose="020B0004020202020204" pitchFamily="34" charset="0"/>
              </a:rPr>
              <a:t>A</a:t>
            </a:r>
            <a:r>
              <a:rPr lang="en-US" sz="1400" b="1" dirty="0">
                <a:latin typeface="Aptos" panose="020B0004020202020204" pitchFamily="34" charset="0"/>
              </a:rPr>
              <a:t> </a:t>
            </a:r>
            <a:r>
              <a:rPr lang="en-US" sz="1400" dirty="0">
                <a:latin typeface="Aptos" panose="020B0004020202020204" pitchFamily="34" charset="0"/>
              </a:rPr>
              <a:t>10-year financial projection with Ridgeline</a:t>
            </a:r>
          </a:p>
          <a:p>
            <a:pPr marL="282575">
              <a:lnSpc>
                <a:spcPct val="110000"/>
              </a:lnSpc>
              <a:spcBef>
                <a:spcPts val="0"/>
              </a:spcBef>
            </a:pPr>
            <a:r>
              <a:rPr lang="en-US" sz="1400" dirty="0">
                <a:latin typeface="Aptos" panose="020B0004020202020204" pitchFamily="34" charset="0"/>
              </a:rPr>
              <a:t>Municipal Strategies is underway for use with Chromium 6 financing. </a:t>
            </a:r>
          </a:p>
          <a:p>
            <a:pPr marL="282575">
              <a:lnSpc>
                <a:spcPct val="110000"/>
              </a:lnSpc>
              <a:spcBef>
                <a:spcPts val="0"/>
              </a:spcBef>
            </a:pPr>
            <a:endParaRPr lang="en-US" sz="1400" dirty="0">
              <a:latin typeface="Aptos" panose="020B0004020202020204" pitchFamily="34" charset="0"/>
            </a:endParaRPr>
          </a:p>
          <a:p>
            <a:pPr marL="282575">
              <a:lnSpc>
                <a:spcPct val="110000"/>
              </a:lnSpc>
              <a:spcBef>
                <a:spcPts val="0"/>
              </a:spcBef>
            </a:pPr>
            <a:r>
              <a:rPr lang="en-US" sz="1400" dirty="0">
                <a:latin typeface="Aptos" panose="020B0004020202020204" pitchFamily="34" charset="0"/>
              </a:rPr>
              <a:t>Maintaining consistency with the adopted rate structure is essential to producing a reliable model—one that will guide the next rate study and serve as a critical reference for credit rating agencies and potential lenders. Stability and predictability in our data not only strengthen the accuracy of long-term planning but also reinforce the District’s financial credibility.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92AD0F-8F5E-3D82-6F95-E3DE3A50C7AF}"/>
              </a:ext>
            </a:extLst>
          </p:cNvPr>
          <p:cNvSpPr txBox="1"/>
          <p:nvPr/>
        </p:nvSpPr>
        <p:spPr>
          <a:xfrm>
            <a:off x="9655718" y="6014301"/>
            <a:ext cx="1941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Aptos" panose="020B0004020202020204" pitchFamily="34" charset="0"/>
              </a:rPr>
              <a:t>See pages 28-30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0F26F645-3A6B-4EB8-D010-2027CE367FED}"/>
              </a:ext>
            </a:extLst>
          </p:cNvPr>
          <p:cNvSpPr txBox="1">
            <a:spLocks/>
          </p:cNvSpPr>
          <p:nvPr/>
        </p:nvSpPr>
        <p:spPr>
          <a:xfrm>
            <a:off x="658884" y="1313994"/>
            <a:ext cx="11003281" cy="883329"/>
          </a:xfrm>
          <a:prstGeom prst="rect">
            <a:avLst/>
          </a:prstGeom>
        </p:spPr>
        <p:txBody>
          <a:bodyPr vert="horz" lIns="0" tIns="4572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" indent="-283464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INFORMATION ONLY: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Continue with the Scenario C rate increases in January 2026 as planned.  </a:t>
            </a:r>
          </a:p>
          <a:p>
            <a:pPr>
              <a:spcBef>
                <a:spcPts val="600"/>
              </a:spcBef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Consistency is more important than ever as we anticipate having lenders looking at our history of rate changes.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70655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0793A-0ADA-9C2E-7207-438CB3C25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CBB96-B818-4EF4-5232-66CE3E41A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67153"/>
            <a:ext cx="10368712" cy="106735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7D. NOTICE OF PRE-APPROVED RATE AND GUARANTEE DEPOSIT ESCALATIONS &amp; NOTICE OF PRE-APPROVED CAPACITY CHARGE ESCALATIONS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INFORMATION ONLY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CEF73-47EB-C31A-479D-9711D370481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489245"/>
            <a:ext cx="8230044" cy="4000332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>
              <a:solidFill>
                <a:srgbClr val="00B050"/>
              </a:solidFill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AF9234-1629-079E-7682-7D481D33C058}"/>
              </a:ext>
            </a:extLst>
          </p:cNvPr>
          <p:cNvSpPr txBox="1"/>
          <p:nvPr/>
        </p:nvSpPr>
        <p:spPr>
          <a:xfrm>
            <a:off x="2358677" y="6078530"/>
            <a:ext cx="1928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Aptos" panose="020B0004020202020204" pitchFamily="34" charset="0"/>
              </a:rPr>
              <a:t>See pages 31-32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B23645-EAAB-FCE8-E53F-12608BE2DE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377" y="1891981"/>
            <a:ext cx="5257343" cy="41448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FBC5611-16C8-B52E-5981-41D49EC9E0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231" y="2120349"/>
            <a:ext cx="5501640" cy="21251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98D155D-5C4D-655B-B410-5558409282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0471" y="4102745"/>
            <a:ext cx="5534400" cy="207809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CE2513C-88F1-B987-F613-837A40BD04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7282" y="1891981"/>
            <a:ext cx="5501640" cy="31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558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purl.org/dc/elements/1.1/"/>
    <ds:schemaRef ds:uri="http://schemas.microsoft.com/office/2006/metadata/properties"/>
    <ds:schemaRef ds:uri="http://schemas.microsoft.com/sharepoint/v3"/>
    <ds:schemaRef ds:uri="230e9df3-be65-4c73-a93b-d1236ebd677e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4355</TotalTime>
  <Words>774</Words>
  <Application>Microsoft Office PowerPoint</Application>
  <PresentationFormat>Widescreen</PresentationFormat>
  <Paragraphs>82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Garamond</vt:lpstr>
      <vt:lpstr>Savon</vt:lpstr>
      <vt:lpstr>JBWD  Board Meeting 12/17/25</vt:lpstr>
      <vt:lpstr>Agenda</vt:lpstr>
      <vt:lpstr>7B. METER CONNECTION COST ESTIMATE UPDATES REFER TO BOARD TO APPROVE RESOLUTION 25-1080</vt:lpstr>
      <vt:lpstr>WHY BRING the rates TO THE BOARD  for informational purposes?</vt:lpstr>
      <vt:lpstr>7C. RATE SCENARIO ANALYSIS</vt:lpstr>
      <vt:lpstr>PowerPoint Presentation</vt:lpstr>
      <vt:lpstr>7C. RATE SCENARIO ANALYSIS, cont’d</vt:lpstr>
      <vt:lpstr>7C. RATE SCENARIO ANALYSIS, cont’d</vt:lpstr>
      <vt:lpstr>7D. NOTICE OF PRE-APPROVED RATE AND GUARANTEE DEPOSIT ESCALATIONS &amp; NOTICE OF PRE-APPROVED CAPACITY CHARGE ESCALATIONS  FOR INFORMATION ONLY</vt:lpstr>
      <vt:lpstr>CONSISTENCY AND STABILITY</vt:lpstr>
      <vt:lpstr>EXCERPT FROM RATE SCHEDULE </vt:lpstr>
      <vt:lpstr>EXCERPT FROM RATE SCHEDULE, cont’d </vt:lpstr>
      <vt:lpstr>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Roman</dc:creator>
  <cp:lastModifiedBy>Anne Roman</cp:lastModifiedBy>
  <cp:revision>64</cp:revision>
  <cp:lastPrinted>2024-11-20T21:22:32Z</cp:lastPrinted>
  <dcterms:created xsi:type="dcterms:W3CDTF">2024-10-07T15:56:33Z</dcterms:created>
  <dcterms:modified xsi:type="dcterms:W3CDTF">2025-12-17T20:25:58Z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