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29"/>
  </p:notesMasterIdLst>
  <p:sldIdLst>
    <p:sldId id="256" r:id="rId2"/>
    <p:sldId id="287" r:id="rId3"/>
    <p:sldId id="272" r:id="rId4"/>
    <p:sldId id="257" r:id="rId5"/>
    <p:sldId id="258" r:id="rId6"/>
    <p:sldId id="270" r:id="rId7"/>
    <p:sldId id="284" r:id="rId8"/>
    <p:sldId id="280" r:id="rId9"/>
    <p:sldId id="283" r:id="rId10"/>
    <p:sldId id="281" r:id="rId11"/>
    <p:sldId id="260" r:id="rId12"/>
    <p:sldId id="261" r:id="rId13"/>
    <p:sldId id="265" r:id="rId14"/>
    <p:sldId id="266" r:id="rId15"/>
    <p:sldId id="269" r:id="rId16"/>
    <p:sldId id="271" r:id="rId17"/>
    <p:sldId id="278" r:id="rId18"/>
    <p:sldId id="267" r:id="rId19"/>
    <p:sldId id="259" r:id="rId20"/>
    <p:sldId id="263" r:id="rId21"/>
    <p:sldId id="264" r:id="rId22"/>
    <p:sldId id="268" r:id="rId23"/>
    <p:sldId id="277" r:id="rId24"/>
    <p:sldId id="282" r:id="rId25"/>
    <p:sldId id="273" r:id="rId26"/>
    <p:sldId id="274" r:id="rId27"/>
    <p:sldId id="26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66C9"/>
    <a:srgbClr val="F0F0F0"/>
    <a:srgbClr val="7D8A1E"/>
    <a:srgbClr val="A6B727"/>
    <a:srgbClr val="DEDF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87" d="100"/>
          <a:sy n="87" d="100"/>
        </p:scale>
        <p:origin x="2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6FAFC1-72D6-4B2C-904F-D1516F9ACA1E}"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9D9BC0-AFFF-45FA-A8D9-5D50F96CDDB1}" type="slidenum">
              <a:rPr lang="en-US" smtClean="0"/>
              <a:t>‹#›</a:t>
            </a:fld>
            <a:endParaRPr lang="en-US"/>
          </a:p>
        </p:txBody>
      </p:sp>
    </p:spTree>
    <p:extLst>
      <p:ext uri="{BB962C8B-B14F-4D97-AF65-F5344CB8AC3E}">
        <p14:creationId xmlns:p14="http://schemas.microsoft.com/office/powerpoint/2010/main" val="1963197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C2AF1DA-D36C-4643-B646-B3DCFB0364F0}" type="datetime1">
              <a:rPr lang="en-US" smtClean="0"/>
              <a:t>9/27/2026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CEA5D6D-2B23-4A6E-850A-CEB32406CFCA}"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871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5AE143-6D1B-418C-AB7C-57A5E27DBF15}"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A5D6D-2B23-4A6E-850A-CEB32406CFCA}" type="slidenum">
              <a:rPr lang="en-US" smtClean="0"/>
              <a:t>‹#›</a:t>
            </a:fld>
            <a:endParaRPr lang="en-US"/>
          </a:p>
        </p:txBody>
      </p:sp>
    </p:spTree>
    <p:extLst>
      <p:ext uri="{BB962C8B-B14F-4D97-AF65-F5344CB8AC3E}">
        <p14:creationId xmlns:p14="http://schemas.microsoft.com/office/powerpoint/2010/main" val="1322968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121B-315E-4CB5-A424-59D5BF7BC42F}"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A5D6D-2B23-4A6E-850A-CEB32406CFCA}"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877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57B79D-8EBC-4A8C-8580-EE610DF2CDDA}" type="datetime1">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1400" b="1">
                <a:latin typeface="Arial Rounded MT Bold" panose="020F0704030504030204" pitchFamily="34" charset="0"/>
              </a:defRPr>
            </a:lvl1pPr>
          </a:lstStyle>
          <a:p>
            <a:r>
              <a:rPr lang="en-US" dirty="0"/>
              <a:t>Page </a:t>
            </a:r>
            <a:fld id="{0CEA5D6D-2B23-4A6E-850A-CEB32406CFCA}" type="slidenum">
              <a:rPr lang="en-US" smtClean="0"/>
              <a:pPr/>
              <a:t>‹#›</a:t>
            </a:fld>
            <a:r>
              <a:rPr lang="en-US" dirty="0"/>
              <a:t> of 32</a:t>
            </a:r>
          </a:p>
        </p:txBody>
      </p:sp>
    </p:spTree>
    <p:extLst>
      <p:ext uri="{BB962C8B-B14F-4D97-AF65-F5344CB8AC3E}">
        <p14:creationId xmlns:p14="http://schemas.microsoft.com/office/powerpoint/2010/main" val="4192298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1C4E9F-6336-4FED-B375-E703E745B74E}" type="datetime1">
              <a:rPr lang="en-US" smtClean="0"/>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EA5D6D-2B23-4A6E-850A-CEB32406CFCA}" type="slidenum">
              <a:rPr lang="en-US" smtClean="0"/>
              <a:t>‹#›</a:t>
            </a:fld>
            <a:endParaRPr lang="en-US"/>
          </a:p>
        </p:txBody>
      </p:sp>
    </p:spTree>
    <p:extLst>
      <p:ext uri="{BB962C8B-B14F-4D97-AF65-F5344CB8AC3E}">
        <p14:creationId xmlns:p14="http://schemas.microsoft.com/office/powerpoint/2010/main" val="214881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486A85-87C6-4539-AB40-5989447A6D3F}" type="datetime1">
              <a:rPr lang="en-US" smtClean="0"/>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EA5D6D-2B23-4A6E-850A-CEB32406CFCA}" type="slidenum">
              <a:rPr lang="en-US" smtClean="0"/>
              <a:t>‹#›</a:t>
            </a:fld>
            <a:endParaRPr lang="en-US"/>
          </a:p>
        </p:txBody>
      </p:sp>
    </p:spTree>
    <p:extLst>
      <p:ext uri="{BB962C8B-B14F-4D97-AF65-F5344CB8AC3E}">
        <p14:creationId xmlns:p14="http://schemas.microsoft.com/office/powerpoint/2010/main" val="1223797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1DEF07-0754-4BC5-89EC-4B1129279B40}" type="datetime1">
              <a:rPr lang="en-US" smtClean="0"/>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EA5D6D-2B23-4A6E-850A-CEB32406CFCA}" type="slidenum">
              <a:rPr lang="en-US" smtClean="0"/>
              <a:t>‹#›</a:t>
            </a:fld>
            <a:endParaRPr lang="en-US"/>
          </a:p>
        </p:txBody>
      </p:sp>
    </p:spTree>
    <p:extLst>
      <p:ext uri="{BB962C8B-B14F-4D97-AF65-F5344CB8AC3E}">
        <p14:creationId xmlns:p14="http://schemas.microsoft.com/office/powerpoint/2010/main" val="3965119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2D6C45-CDAF-4C2B-97F4-840D1E8FA08B}" type="datetime1">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EA5D6D-2B23-4A6E-850A-CEB32406CFCA}" type="slidenum">
              <a:rPr lang="en-US" smtClean="0"/>
              <a:t>‹#›</a:t>
            </a:fld>
            <a:endParaRPr lang="en-US"/>
          </a:p>
        </p:txBody>
      </p:sp>
    </p:spTree>
    <p:extLst>
      <p:ext uri="{BB962C8B-B14F-4D97-AF65-F5344CB8AC3E}">
        <p14:creationId xmlns:p14="http://schemas.microsoft.com/office/powerpoint/2010/main" val="1710474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A8E74F-BF73-4F14-BB8C-4F4A2623FE55}" type="datetime1">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EA5D6D-2B23-4A6E-850A-CEB32406CFCA}" type="slidenum">
              <a:rPr lang="en-US" smtClean="0"/>
              <a:t>‹#›</a:t>
            </a:fld>
            <a:endParaRPr lang="en-US"/>
          </a:p>
        </p:txBody>
      </p:sp>
    </p:spTree>
    <p:extLst>
      <p:ext uri="{BB962C8B-B14F-4D97-AF65-F5344CB8AC3E}">
        <p14:creationId xmlns:p14="http://schemas.microsoft.com/office/powerpoint/2010/main" val="2728080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59874A-9EEE-4CE3-BEB0-1B0DC8A0595B}"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A5D6D-2B23-4A6E-850A-CEB32406CFCA}" type="slidenum">
              <a:rPr lang="en-US" smtClean="0"/>
              <a:t>‹#›</a:t>
            </a:fld>
            <a:endParaRPr lang="en-US"/>
          </a:p>
        </p:txBody>
      </p:sp>
    </p:spTree>
    <p:extLst>
      <p:ext uri="{BB962C8B-B14F-4D97-AF65-F5344CB8AC3E}">
        <p14:creationId xmlns:p14="http://schemas.microsoft.com/office/powerpoint/2010/main" val="498799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608ACD6-1D42-4468-8ED3-E133388D3711}"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EA5D6D-2B23-4A6E-850A-CEB32406CFCA}" type="slidenum">
              <a:rPr lang="en-US" smtClean="0"/>
              <a:t>‹#›</a:t>
            </a:fld>
            <a:endParaRPr lang="en-US"/>
          </a:p>
        </p:txBody>
      </p:sp>
    </p:spTree>
    <p:extLst>
      <p:ext uri="{BB962C8B-B14F-4D97-AF65-F5344CB8AC3E}">
        <p14:creationId xmlns:p14="http://schemas.microsoft.com/office/powerpoint/2010/main" val="3491814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8F43E02E-9396-45C5-BFA2-E2804F97DA5A}" type="datetime1">
              <a:rPr lang="en-US" smtClean="0"/>
              <a:t>9/27/2026</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0CEA5D6D-2B23-4A6E-850A-CEB32406CFCA}" type="slidenum">
              <a:rPr lang="en-US" smtClean="0"/>
              <a:t>‹#›</a:t>
            </a:fld>
            <a:endParaRPr lang="en-US"/>
          </a:p>
        </p:txBody>
      </p:sp>
    </p:spTree>
    <p:extLst>
      <p:ext uri="{BB962C8B-B14F-4D97-AF65-F5344CB8AC3E}">
        <p14:creationId xmlns:p14="http://schemas.microsoft.com/office/powerpoint/2010/main" val="35484321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waterboards.ca.gov/drinking_water/certlic/drinkingwater/documents/mclreview/mcls_dlrs_phgs.pdf"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bin"/><Relationship Id="rId13" Type="http://schemas.microsoft.com/office/2007/relationships/hdphoto" Target="../media/hdphoto3.wdp"/><Relationship Id="rId3" Type="http://schemas.openxmlformats.org/officeDocument/2006/relationships/image" Target="../media/image8.emf"/><Relationship Id="rId7" Type="http://schemas.openxmlformats.org/officeDocument/2006/relationships/image" Target="../media/image10.emf"/><Relationship Id="rId12" Type="http://schemas.openxmlformats.org/officeDocument/2006/relationships/image" Target="../media/image13.png"/><Relationship Id="rId17" Type="http://schemas.microsoft.com/office/2007/relationships/hdphoto" Target="../media/hdphoto5.wdp"/><Relationship Id="rId2" Type="http://schemas.openxmlformats.org/officeDocument/2006/relationships/oleObject" Target="../embeddings/oleObject1.bin"/><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12.emf"/><Relationship Id="rId5" Type="http://schemas.openxmlformats.org/officeDocument/2006/relationships/image" Target="../media/image9.emf"/><Relationship Id="rId15" Type="http://schemas.microsoft.com/office/2007/relationships/hdphoto" Target="../media/hdphoto4.wdp"/><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1.emf"/><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waterboards.ca.gov/drinking_water/certlic/drinkingwater/Nitrate.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waterboards.ca.gov/drinking_water/certlic/drinkingwater/Nitrate.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0DC43-5718-3E87-A5A0-90809351DD2E}"/>
              </a:ext>
            </a:extLst>
          </p:cNvPr>
          <p:cNvSpPr>
            <a:spLocks noGrp="1"/>
          </p:cNvSpPr>
          <p:nvPr>
            <p:ph type="ctrTitle"/>
          </p:nvPr>
        </p:nvSpPr>
        <p:spPr>
          <a:xfrm>
            <a:off x="1003300" y="246744"/>
            <a:ext cx="9966960" cy="3918857"/>
          </a:xfrm>
        </p:spPr>
        <p:txBody>
          <a:bodyPr>
            <a:normAutofit fontScale="90000"/>
          </a:bodyPr>
          <a:lstStyle/>
          <a:p>
            <a:r>
              <a:rPr lang="en-US" sz="5300" cap="small" dirty="0">
                <a:latin typeface="Arial Rounded MT Bold" panose="020F0704030504030204" pitchFamily="34" charset="0"/>
                <a:cs typeface="Arial" panose="020B0604020202020204" pitchFamily="34" charset="0"/>
              </a:rPr>
              <a:t>An Exploration of Nitrate Levels in Joshua Basin Water District Production Wells</a:t>
            </a:r>
            <a:br>
              <a:rPr lang="en-US" sz="5300" cap="small" dirty="0">
                <a:latin typeface="Arial" panose="020B0604020202020204" pitchFamily="34" charset="0"/>
                <a:cs typeface="Arial" panose="020B0604020202020204" pitchFamily="34" charset="0"/>
              </a:rPr>
            </a:br>
            <a:r>
              <a:rPr lang="en-US" sz="1400" cap="small" dirty="0">
                <a:latin typeface="Arial" panose="020B0604020202020204" pitchFamily="34" charset="0"/>
                <a:cs typeface="Arial" panose="020B0604020202020204" pitchFamily="34" charset="0"/>
              </a:rPr>
              <a:t>---</a:t>
            </a:r>
            <a:br>
              <a:rPr lang="en-US" sz="3100" cap="small" dirty="0">
                <a:latin typeface="Arial" panose="020B0604020202020204" pitchFamily="34" charset="0"/>
                <a:cs typeface="Arial" panose="020B0604020202020204" pitchFamily="34" charset="0"/>
              </a:rPr>
            </a:br>
            <a:br>
              <a:rPr lang="en-US" sz="3100" cap="small" dirty="0">
                <a:latin typeface="Arial" panose="020B0604020202020204" pitchFamily="34" charset="0"/>
                <a:cs typeface="Arial" panose="020B0604020202020204" pitchFamily="34" charset="0"/>
              </a:rPr>
            </a:br>
            <a:r>
              <a:rPr lang="en-US" sz="2700" cap="small" dirty="0">
                <a:latin typeface="Arial" panose="020B0604020202020204" pitchFamily="34" charset="0"/>
                <a:cs typeface="Arial" panose="020B0604020202020204" pitchFamily="34" charset="0"/>
              </a:rPr>
              <a:t>Monday 09/28/2026</a:t>
            </a:r>
            <a:br>
              <a:rPr lang="en-US" sz="4400" dirty="0"/>
            </a:br>
            <a:endParaRPr lang="en-US" dirty="0"/>
          </a:p>
        </p:txBody>
      </p:sp>
      <p:sp>
        <p:nvSpPr>
          <p:cNvPr id="3" name="Subtitle 2">
            <a:extLst>
              <a:ext uri="{FF2B5EF4-FFF2-40B4-BE49-F238E27FC236}">
                <a16:creationId xmlns:a16="http://schemas.microsoft.com/office/drawing/2014/main" id="{E8E5E251-18BB-415E-900D-B66CFC3583C9}"/>
              </a:ext>
            </a:extLst>
          </p:cNvPr>
          <p:cNvSpPr>
            <a:spLocks noGrp="1"/>
          </p:cNvSpPr>
          <p:nvPr>
            <p:ph type="subTitle" idx="1"/>
          </p:nvPr>
        </p:nvSpPr>
        <p:spPr>
          <a:xfrm>
            <a:off x="2005145" y="4522777"/>
            <a:ext cx="3187826" cy="1428080"/>
          </a:xfrm>
        </p:spPr>
        <p:txBody>
          <a:bodyPr>
            <a:normAutofit/>
          </a:bodyPr>
          <a:lstStyle/>
          <a:p>
            <a:pPr marL="0" marR="0">
              <a:spcBef>
                <a:spcPts val="0"/>
              </a:spcBef>
              <a:spcAft>
                <a:spcPts val="0"/>
              </a:spcAft>
            </a:pPr>
            <a:r>
              <a:rPr lang="en-US" sz="2400" kern="100" dirty="0">
                <a:solidFill>
                  <a:schemeClr val="tx1"/>
                </a:solidFill>
                <a:effectLst/>
                <a:latin typeface="Arial" panose="020B0604020202020204" pitchFamily="34" charset="0"/>
                <a:ea typeface="Aptos" panose="020B0004020202020204" pitchFamily="34" charset="0"/>
                <a:cs typeface="Times New Roman" panose="02020603050405020304" pitchFamily="18" charset="0"/>
              </a:rPr>
              <a:t>Brian G. Hammer Sr</a:t>
            </a:r>
          </a:p>
          <a:p>
            <a:pPr marL="0" marR="0">
              <a:spcBef>
                <a:spcPts val="0"/>
              </a:spcBef>
              <a:spcAft>
                <a:spcPts val="0"/>
              </a:spcAft>
            </a:pPr>
            <a:r>
              <a:rPr lang="en-US" sz="1800" kern="100" dirty="0">
                <a:solidFill>
                  <a:schemeClr val="tx1"/>
                </a:solidFill>
                <a:effectLst/>
                <a:latin typeface="Arial" panose="020B0604020202020204" pitchFamily="34" charset="0"/>
                <a:ea typeface="Aptos" panose="020B0004020202020204" pitchFamily="34" charset="0"/>
                <a:cs typeface="Times New Roman" panose="02020603050405020304" pitchFamily="18" charset="0"/>
              </a:rPr>
              <a:t>Principal Data Analyst</a:t>
            </a:r>
          </a:p>
          <a:p>
            <a:pPr marL="0" marR="0">
              <a:spcBef>
                <a:spcPts val="0"/>
              </a:spcBef>
              <a:spcAft>
                <a:spcPts val="0"/>
              </a:spcAft>
            </a:pPr>
            <a:r>
              <a:rPr lang="en-US" sz="1800" kern="100" dirty="0">
                <a:solidFill>
                  <a:schemeClr val="tx1"/>
                </a:solidFill>
                <a:effectLst/>
                <a:latin typeface="Arial" panose="020B0604020202020204" pitchFamily="34" charset="0"/>
                <a:ea typeface="Aptos" panose="020B0004020202020204" pitchFamily="34" charset="0"/>
                <a:cs typeface="Times New Roman" panose="02020603050405020304" pitchFamily="18" charset="0"/>
              </a:rPr>
              <a:t>Hammer </a:t>
            </a:r>
            <a:r>
              <a:rPr lang="en-US" sz="1800" kern="100" dirty="0" err="1">
                <a:solidFill>
                  <a:schemeClr val="tx1"/>
                </a:solidFill>
                <a:effectLst/>
                <a:latin typeface="Arial" panose="020B0604020202020204" pitchFamily="34" charset="0"/>
                <a:ea typeface="Aptos" panose="020B0004020202020204" pitchFamily="34" charset="0"/>
                <a:cs typeface="Times New Roman" panose="02020603050405020304" pitchFamily="18" charset="0"/>
              </a:rPr>
              <a:t>Analytix</a:t>
            </a:r>
            <a:endParaRPr lang="en-US" sz="1800" kern="100" dirty="0">
              <a:solidFill>
                <a:schemeClr val="tx1"/>
              </a:solidFill>
              <a:effectLst/>
              <a:latin typeface="Arial" panose="020B0604020202020204" pitchFamily="34" charset="0"/>
              <a:ea typeface="Aptos" panose="020B0004020202020204" pitchFamily="34" charset="0"/>
              <a:cs typeface="Times New Roman" panose="02020603050405020304" pitchFamily="18" charset="0"/>
            </a:endParaRPr>
          </a:p>
          <a:p>
            <a:endParaRPr lang="en-US" sz="2400" dirty="0"/>
          </a:p>
        </p:txBody>
      </p:sp>
      <p:pic>
        <p:nvPicPr>
          <p:cNvPr id="7" name="Picture 6">
            <a:extLst>
              <a:ext uri="{FF2B5EF4-FFF2-40B4-BE49-F238E27FC236}">
                <a16:creationId xmlns:a16="http://schemas.microsoft.com/office/drawing/2014/main" id="{B5230ADC-8DFF-6DD7-B9E1-FD1BE7097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5767" y="3828784"/>
            <a:ext cx="4451955" cy="2782472"/>
          </a:xfrm>
          <a:prstGeom prst="rect">
            <a:avLst/>
          </a:prstGeom>
          <a:ln>
            <a:noFill/>
          </a:ln>
          <a:effectLst>
            <a:softEdge rad="112500"/>
          </a:effectLst>
        </p:spPr>
      </p:pic>
    </p:spTree>
    <p:extLst>
      <p:ext uri="{BB962C8B-B14F-4D97-AF65-F5344CB8AC3E}">
        <p14:creationId xmlns:p14="http://schemas.microsoft.com/office/powerpoint/2010/main" val="3733021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C6AC6B-9839-353F-B3BD-19C26E08FB95}"/>
              </a:ext>
            </a:extLst>
          </p:cNvPr>
          <p:cNvSpPr/>
          <p:nvPr/>
        </p:nvSpPr>
        <p:spPr>
          <a:xfrm>
            <a:off x="5018178" y="4007940"/>
            <a:ext cx="2194560" cy="2194560"/>
          </a:xfrm>
          <a:prstGeom prst="rect">
            <a:avLst/>
          </a:prstGeom>
          <a:solidFill>
            <a:schemeClr val="bg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B0B40579-22F4-3BD3-B549-604EC53F7EFF}"/>
              </a:ext>
            </a:extLst>
          </p:cNvPr>
          <p:cNvSpPr>
            <a:spLocks noGrp="1"/>
          </p:cNvSpPr>
          <p:nvPr>
            <p:ph type="ctrTitle"/>
          </p:nvPr>
        </p:nvSpPr>
        <p:spPr/>
        <p:txBody>
          <a:bodyPr/>
          <a:lstStyle/>
          <a:p>
            <a:pPr algn="ctr"/>
            <a:r>
              <a:rPr lang="en-US" dirty="0">
                <a:latin typeface="Perpetua Titling MT" panose="02020502060505020804" pitchFamily="18" charset="0"/>
              </a:rPr>
              <a:t>About Today's Presentation</a:t>
            </a:r>
          </a:p>
        </p:txBody>
      </p:sp>
      <p:sp>
        <p:nvSpPr>
          <p:cNvPr id="5" name="Slide Number Placeholder 4">
            <a:extLst>
              <a:ext uri="{FF2B5EF4-FFF2-40B4-BE49-F238E27FC236}">
                <a16:creationId xmlns:a16="http://schemas.microsoft.com/office/drawing/2014/main" id="{956D2F7A-7FAC-2892-4337-7C66772309D7}"/>
              </a:ext>
            </a:extLst>
          </p:cNvPr>
          <p:cNvSpPr>
            <a:spLocks noGrp="1"/>
          </p:cNvSpPr>
          <p:nvPr>
            <p:ph type="sldNum" sz="quarter" idx="12"/>
          </p:nvPr>
        </p:nvSpPr>
        <p:spPr>
          <a:xfrm>
            <a:off x="9793988" y="6202500"/>
            <a:ext cx="1706217" cy="365125"/>
          </a:xfrm>
        </p:spPr>
        <p:txBody>
          <a:bodyPr/>
          <a:lstStyle/>
          <a:p>
            <a:r>
              <a:rPr lang="en-US" sz="1600" dirty="0">
                <a:latin typeface="Arial Rounded MT Bold" panose="020F0704030504030204" pitchFamily="34" charset="0"/>
              </a:rPr>
              <a:t> </a:t>
            </a:r>
            <a:fld id="{0CEA5D6D-2B23-4A6E-850A-CEB32406CFCA}" type="slidenum">
              <a:rPr lang="en-US" sz="1600" smtClean="0">
                <a:latin typeface="Arial Rounded MT Bold" panose="020F0704030504030204" pitchFamily="34" charset="0"/>
              </a:rPr>
              <a:pPr/>
              <a:t>2</a:t>
            </a:fld>
            <a:endParaRPr lang="en-US" sz="1600" dirty="0">
              <a:latin typeface="Arial Rounded MT Bold" panose="020F0704030504030204" pitchFamily="34" charset="0"/>
            </a:endParaRPr>
          </a:p>
        </p:txBody>
      </p:sp>
      <p:pic>
        <p:nvPicPr>
          <p:cNvPr id="7" name="Picture 6">
            <a:extLst>
              <a:ext uri="{FF2B5EF4-FFF2-40B4-BE49-F238E27FC236}">
                <a16:creationId xmlns:a16="http://schemas.microsoft.com/office/drawing/2014/main" id="{88B60C8D-9AFC-564C-8156-044410C3F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1058" y="4190820"/>
            <a:ext cx="1828800" cy="1828800"/>
          </a:xfrm>
          <a:prstGeom prst="rect">
            <a:avLst/>
          </a:prstGeom>
        </p:spPr>
      </p:pic>
    </p:spTree>
    <p:extLst>
      <p:ext uri="{BB962C8B-B14F-4D97-AF65-F5344CB8AC3E}">
        <p14:creationId xmlns:p14="http://schemas.microsoft.com/office/powerpoint/2010/main" val="2874781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1F0AD-C202-60C0-E24A-2680D8C0F587}"/>
              </a:ext>
            </a:extLst>
          </p:cNvPr>
          <p:cNvSpPr>
            <a:spLocks noGrp="1"/>
          </p:cNvSpPr>
          <p:nvPr>
            <p:ph type="title"/>
          </p:nvPr>
        </p:nvSpPr>
        <p:spPr>
          <a:xfrm>
            <a:off x="1158240" y="381000"/>
            <a:ext cx="9875520" cy="1356360"/>
          </a:xfrm>
        </p:spPr>
        <p:txBody>
          <a:bodyPr/>
          <a:lstStyle/>
          <a:p>
            <a:pPr algn="ctr"/>
            <a:r>
              <a:rPr lang="en-US" b="1" dirty="0"/>
              <a:t>Areas We Will Explore</a:t>
            </a:r>
          </a:p>
        </p:txBody>
      </p:sp>
      <p:sp>
        <p:nvSpPr>
          <p:cNvPr id="4" name="Content Placeholder 3">
            <a:extLst>
              <a:ext uri="{FF2B5EF4-FFF2-40B4-BE49-F238E27FC236}">
                <a16:creationId xmlns:a16="http://schemas.microsoft.com/office/drawing/2014/main" id="{A132B377-C3C8-F7DB-EA62-9C2009762A05}"/>
              </a:ext>
            </a:extLst>
          </p:cNvPr>
          <p:cNvSpPr>
            <a:spLocks noGrp="1"/>
          </p:cNvSpPr>
          <p:nvPr>
            <p:ph sz="half" idx="1"/>
          </p:nvPr>
        </p:nvSpPr>
        <p:spPr>
          <a:xfrm>
            <a:off x="247649" y="1756409"/>
            <a:ext cx="6318403" cy="4023360"/>
          </a:xfrm>
        </p:spPr>
        <p:txBody>
          <a:bodyPr>
            <a:noAutofit/>
          </a:bodyPr>
          <a:lstStyle/>
          <a:p>
            <a:pPr>
              <a:buFont typeface="Wingdings" panose="05000000000000000000" pitchFamily="2" charset="2"/>
              <a:buChar char="Ø"/>
            </a:pPr>
            <a:r>
              <a:rPr lang="en-US" sz="2800" dirty="0">
                <a:solidFill>
                  <a:srgbClr val="7D8A1E"/>
                </a:solidFill>
              </a:rPr>
              <a:t>Background on water</a:t>
            </a:r>
          </a:p>
          <a:p>
            <a:pPr marL="788670" lvl="1" indent="-514350">
              <a:buFont typeface="+mj-lt"/>
              <a:buAutoNum type="arabicPeriod"/>
            </a:pPr>
            <a:r>
              <a:rPr lang="en-US" sz="2800" dirty="0">
                <a:solidFill>
                  <a:srgbClr val="7D8A1E"/>
                </a:solidFill>
              </a:rPr>
              <a:t>Other stuff in water besides water</a:t>
            </a:r>
          </a:p>
          <a:p>
            <a:pPr marL="788670" lvl="1" indent="-514350">
              <a:buFont typeface="+mj-lt"/>
              <a:buAutoNum type="arabicPeriod"/>
            </a:pPr>
            <a:r>
              <a:rPr lang="en-US" sz="2800" dirty="0">
                <a:solidFill>
                  <a:srgbClr val="7D8A1E"/>
                </a:solidFill>
              </a:rPr>
              <a:t>Water is safe to drink here and in all public water supply’s in California</a:t>
            </a:r>
          </a:p>
          <a:p>
            <a:pPr marL="788670" lvl="1" indent="-514350">
              <a:buFont typeface="+mj-lt"/>
              <a:buAutoNum type="arabicPeriod"/>
            </a:pPr>
            <a:r>
              <a:rPr lang="en-US" sz="2800" dirty="0">
                <a:solidFill>
                  <a:srgbClr val="7D8A1E"/>
                </a:solidFill>
              </a:rPr>
              <a:t>Stiff Diagrams, Water’s fingerprint</a:t>
            </a:r>
          </a:p>
          <a:p>
            <a:pPr marL="788670" lvl="1" indent="-514350">
              <a:buFont typeface="+mj-lt"/>
              <a:buAutoNum type="arabicPeriod"/>
            </a:pPr>
            <a:r>
              <a:rPr lang="en-US" sz="2800" dirty="0">
                <a:solidFill>
                  <a:srgbClr val="7D8A1E"/>
                </a:solidFill>
              </a:rPr>
              <a:t>State Well Numbers</a:t>
            </a:r>
          </a:p>
          <a:p>
            <a:pPr>
              <a:buFont typeface="Wingdings" panose="05000000000000000000" pitchFamily="2" charset="2"/>
              <a:buChar char="Ø"/>
            </a:pPr>
            <a:r>
              <a:rPr lang="en-US" sz="2800" dirty="0">
                <a:solidFill>
                  <a:srgbClr val="7D8A1E"/>
                </a:solidFill>
              </a:rPr>
              <a:t>About Nitrates</a:t>
            </a:r>
          </a:p>
          <a:p>
            <a:pPr>
              <a:buFont typeface="Wingdings" panose="05000000000000000000" pitchFamily="2" charset="2"/>
              <a:buChar char="Ø"/>
            </a:pPr>
            <a:r>
              <a:rPr lang="en-US" sz="2800" dirty="0">
                <a:solidFill>
                  <a:srgbClr val="7D8A1E"/>
                </a:solidFill>
              </a:rPr>
              <a:t>TL;DR </a:t>
            </a:r>
            <a:r>
              <a:rPr lang="en-US" sz="2800" i="1" dirty="0">
                <a:solidFill>
                  <a:srgbClr val="7D8A1E"/>
                </a:solidFill>
              </a:rPr>
              <a:t>(Too Long Didn't Read)</a:t>
            </a:r>
          </a:p>
          <a:p>
            <a:pPr>
              <a:buFont typeface="Wingdings" panose="05000000000000000000" pitchFamily="2" charset="2"/>
              <a:buChar char="Ø"/>
            </a:pPr>
            <a:r>
              <a:rPr lang="en-US" sz="2800" dirty="0">
                <a:solidFill>
                  <a:srgbClr val="7D8A1E"/>
                </a:solidFill>
              </a:rPr>
              <a:t>Groundwater Basins</a:t>
            </a:r>
          </a:p>
          <a:p>
            <a:endParaRPr lang="en-US" sz="2400" dirty="0">
              <a:solidFill>
                <a:srgbClr val="7D8A1E"/>
              </a:solidFill>
            </a:endParaRPr>
          </a:p>
          <a:p>
            <a:endParaRPr lang="en-US" sz="2400" dirty="0">
              <a:solidFill>
                <a:srgbClr val="7D8A1E"/>
              </a:solidFill>
            </a:endParaRPr>
          </a:p>
          <a:p>
            <a:endParaRPr lang="en-US" sz="2400" dirty="0">
              <a:solidFill>
                <a:srgbClr val="7D8A1E"/>
              </a:solidFill>
            </a:endParaRPr>
          </a:p>
        </p:txBody>
      </p:sp>
      <p:sp>
        <p:nvSpPr>
          <p:cNvPr id="6" name="Slide Number Placeholder 1">
            <a:extLst>
              <a:ext uri="{FF2B5EF4-FFF2-40B4-BE49-F238E27FC236}">
                <a16:creationId xmlns:a16="http://schemas.microsoft.com/office/drawing/2014/main" id="{C931C3B7-EF76-9E9B-D294-05E79B24A8AE}"/>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3</a:t>
            </a:fld>
            <a:endParaRPr lang="en-US" sz="1600">
              <a:solidFill>
                <a:schemeClr val="tx1"/>
              </a:solidFill>
              <a:latin typeface="Arial Rounded MT Bold" panose="020F0704030504030204" pitchFamily="34" charset="0"/>
            </a:endParaRPr>
          </a:p>
        </p:txBody>
      </p:sp>
      <p:pic>
        <p:nvPicPr>
          <p:cNvPr id="2050" name="Picture 2" descr="1,100+ Cave Exploring Stock Illustrations, Royalty-Free Vector Graphics &amp; Clip Art - iStock">
            <a:extLst>
              <a:ext uri="{FF2B5EF4-FFF2-40B4-BE49-F238E27FC236}">
                <a16:creationId xmlns:a16="http://schemas.microsoft.com/office/drawing/2014/main" id="{A0A10A8B-6606-08DF-2D02-B82E9F5029A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9742898" y="236948"/>
            <a:ext cx="2182402" cy="218240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3EB8C00B-1C53-A70C-4D22-1BBABAE6526D}"/>
              </a:ext>
            </a:extLst>
          </p:cNvPr>
          <p:cNvSpPr>
            <a:spLocks noGrp="1"/>
          </p:cNvSpPr>
          <p:nvPr>
            <p:ph sz="half" idx="2"/>
          </p:nvPr>
        </p:nvSpPr>
        <p:spPr>
          <a:xfrm>
            <a:off x="6838950" y="1756408"/>
            <a:ext cx="5105400" cy="4720591"/>
          </a:xfrm>
        </p:spPr>
        <p:txBody>
          <a:bodyPr>
            <a:normAutofit fontScale="92500" lnSpcReduction="10000"/>
          </a:bodyPr>
          <a:lstStyle/>
          <a:p>
            <a:pPr>
              <a:buFont typeface="Wingdings" panose="05000000000000000000" pitchFamily="2" charset="2"/>
              <a:buChar char="Ø"/>
            </a:pPr>
            <a:r>
              <a:rPr lang="en-US" sz="2800" dirty="0">
                <a:solidFill>
                  <a:srgbClr val="7D8A1E"/>
                </a:solidFill>
              </a:rPr>
              <a:t>JBWD pumping</a:t>
            </a:r>
          </a:p>
          <a:p>
            <a:pPr>
              <a:buFont typeface="Wingdings" panose="05000000000000000000" pitchFamily="2" charset="2"/>
              <a:buChar char="Ø"/>
            </a:pPr>
            <a:r>
              <a:rPr lang="en-US" sz="2800" dirty="0">
                <a:solidFill>
                  <a:srgbClr val="7D8A1E"/>
                </a:solidFill>
              </a:rPr>
              <a:t>JBWD Recharge Efforts</a:t>
            </a:r>
          </a:p>
          <a:p>
            <a:pPr>
              <a:buFont typeface="Wingdings" panose="05000000000000000000" pitchFamily="2" charset="2"/>
              <a:buChar char="Ø"/>
            </a:pPr>
            <a:r>
              <a:rPr lang="en-US" sz="2800" dirty="0">
                <a:solidFill>
                  <a:srgbClr val="7D8A1E"/>
                </a:solidFill>
              </a:rPr>
              <a:t>Area Water Levels</a:t>
            </a:r>
          </a:p>
          <a:p>
            <a:pPr>
              <a:buFont typeface="Wingdings" panose="05000000000000000000" pitchFamily="2" charset="2"/>
              <a:buChar char="Ø"/>
            </a:pPr>
            <a:r>
              <a:rPr lang="en-US" sz="2800" dirty="0">
                <a:solidFill>
                  <a:srgbClr val="7D8A1E"/>
                </a:solidFill>
              </a:rPr>
              <a:t>The Effects of Recharge</a:t>
            </a:r>
          </a:p>
          <a:p>
            <a:pPr>
              <a:buFont typeface="Wingdings" panose="05000000000000000000" pitchFamily="2" charset="2"/>
              <a:buChar char="Ø"/>
            </a:pPr>
            <a:r>
              <a:rPr lang="en-US" sz="2800" dirty="0">
                <a:solidFill>
                  <a:srgbClr val="7D8A1E"/>
                </a:solidFill>
              </a:rPr>
              <a:t>Stiff Diagrams</a:t>
            </a:r>
          </a:p>
          <a:p>
            <a:pPr>
              <a:buFont typeface="Wingdings" panose="05000000000000000000" pitchFamily="2" charset="2"/>
              <a:buChar char="Ø"/>
            </a:pPr>
            <a:r>
              <a:rPr lang="en-US" sz="2800" dirty="0">
                <a:solidFill>
                  <a:srgbClr val="7D8A1E"/>
                </a:solidFill>
              </a:rPr>
              <a:t>Nitrates Well by Well</a:t>
            </a:r>
          </a:p>
          <a:p>
            <a:pPr>
              <a:buFont typeface="Wingdings" panose="05000000000000000000" pitchFamily="2" charset="2"/>
              <a:buChar char="Ø"/>
            </a:pPr>
            <a:r>
              <a:rPr lang="en-US" sz="2800" dirty="0">
                <a:solidFill>
                  <a:srgbClr val="7D8A1E"/>
                </a:solidFill>
              </a:rPr>
              <a:t>The Sources of Nitrates</a:t>
            </a:r>
          </a:p>
          <a:p>
            <a:pPr>
              <a:buFont typeface="Wingdings" panose="05000000000000000000" pitchFamily="2" charset="2"/>
              <a:buChar char="Ø"/>
            </a:pPr>
            <a:r>
              <a:rPr lang="en-US" sz="2800" dirty="0">
                <a:solidFill>
                  <a:srgbClr val="7D8A1E"/>
                </a:solidFill>
              </a:rPr>
              <a:t>Conclusions</a:t>
            </a:r>
          </a:p>
          <a:p>
            <a:pPr>
              <a:buFont typeface="Wingdings" panose="05000000000000000000" pitchFamily="2" charset="2"/>
              <a:buChar char="Ø"/>
            </a:pPr>
            <a:r>
              <a:rPr lang="en-US" sz="2800" dirty="0">
                <a:solidFill>
                  <a:srgbClr val="7D8A1E"/>
                </a:solidFill>
              </a:rPr>
              <a:t>Recommendations</a:t>
            </a:r>
          </a:p>
        </p:txBody>
      </p:sp>
    </p:spTree>
    <p:extLst>
      <p:ext uri="{BB962C8B-B14F-4D97-AF65-F5344CB8AC3E}">
        <p14:creationId xmlns:p14="http://schemas.microsoft.com/office/powerpoint/2010/main" val="17382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121978B-FB64-FFF5-DD72-D9BF33977F09}"/>
              </a:ext>
            </a:extLst>
          </p:cNvPr>
          <p:cNvSpPr>
            <a:spLocks noGrp="1"/>
          </p:cNvSpPr>
          <p:nvPr>
            <p:ph type="title"/>
          </p:nvPr>
        </p:nvSpPr>
        <p:spPr>
          <a:xfrm>
            <a:off x="1158240" y="235026"/>
            <a:ext cx="9875520" cy="972313"/>
          </a:xfrm>
        </p:spPr>
        <p:txBody>
          <a:bodyPr/>
          <a:lstStyle/>
          <a:p>
            <a:r>
              <a:rPr lang="en-US" dirty="0"/>
              <a:t>Some Background on Water    </a:t>
            </a:r>
            <a:r>
              <a:rPr lang="en-US" sz="2800" dirty="0"/>
              <a:t>Part I</a:t>
            </a:r>
            <a:endParaRPr lang="en-US" dirty="0"/>
          </a:p>
        </p:txBody>
      </p:sp>
      <p:sp>
        <p:nvSpPr>
          <p:cNvPr id="7" name="Content Placeholder 6">
            <a:extLst>
              <a:ext uri="{FF2B5EF4-FFF2-40B4-BE49-F238E27FC236}">
                <a16:creationId xmlns:a16="http://schemas.microsoft.com/office/drawing/2014/main" id="{5C76A8D3-933A-C710-572A-8E461E34B755}"/>
              </a:ext>
            </a:extLst>
          </p:cNvPr>
          <p:cNvSpPr>
            <a:spLocks noGrp="1"/>
          </p:cNvSpPr>
          <p:nvPr>
            <p:ph idx="1"/>
          </p:nvPr>
        </p:nvSpPr>
        <p:spPr>
          <a:xfrm>
            <a:off x="715617" y="1409699"/>
            <a:ext cx="8542543" cy="5213275"/>
          </a:xfrm>
        </p:spPr>
        <p:txBody>
          <a:bodyPr>
            <a:normAutofit/>
          </a:bodyPr>
          <a:lstStyle/>
          <a:p>
            <a:r>
              <a:rPr lang="en-US" sz="2400" dirty="0">
                <a:solidFill>
                  <a:schemeClr val="tx1"/>
                </a:solidFill>
              </a:rPr>
              <a:t>Water  always has constituents or contaminates</a:t>
            </a:r>
          </a:p>
          <a:p>
            <a:r>
              <a:rPr lang="en-US" sz="2400" dirty="0">
                <a:solidFill>
                  <a:schemeClr val="tx1"/>
                </a:solidFill>
              </a:rPr>
              <a:t>Some are natural, some anthropogenic (placed there by humans)</a:t>
            </a:r>
          </a:p>
          <a:p>
            <a:r>
              <a:rPr lang="en-US" sz="2400" dirty="0">
                <a:solidFill>
                  <a:schemeClr val="tx1"/>
                </a:solidFill>
              </a:rPr>
              <a:t>Amounts determine if water is safe to drink or even use</a:t>
            </a:r>
          </a:p>
          <a:p>
            <a:r>
              <a:rPr lang="en-US" sz="2400" dirty="0">
                <a:solidFill>
                  <a:schemeClr val="tx1"/>
                </a:solidFill>
              </a:rPr>
              <a:t>Alternative is distilled water that lacks minerals we may need such as calcium and magnesium</a:t>
            </a:r>
          </a:p>
          <a:p>
            <a:r>
              <a:rPr lang="en-US" sz="2400" dirty="0">
                <a:solidFill>
                  <a:schemeClr val="tx1"/>
                </a:solidFill>
              </a:rPr>
              <a:t>Maximum Concentration Levels (MCL’s) are established by doctors, scientists, and regulators to ensure we have safe water</a:t>
            </a:r>
          </a:p>
          <a:p>
            <a:r>
              <a:rPr lang="en-US" sz="2400" dirty="0">
                <a:solidFill>
                  <a:schemeClr val="tx1"/>
                </a:solidFill>
              </a:rPr>
              <a:t>Standards are regulated by California EPA and the Federal EPA</a:t>
            </a:r>
          </a:p>
          <a:p>
            <a:r>
              <a:rPr lang="en-US" sz="2400" dirty="0">
                <a:solidFill>
                  <a:schemeClr val="tx1"/>
                </a:solidFill>
              </a:rPr>
              <a:t>Standards are based on… </a:t>
            </a:r>
            <a:r>
              <a:rPr lang="en-US" sz="2800" b="1" i="1" u="sng" dirty="0">
                <a:solidFill>
                  <a:schemeClr val="accent4">
                    <a:lumMod val="75000"/>
                  </a:schemeClr>
                </a:solidFill>
              </a:rPr>
              <a:t>Can a human consume two liters per day for 80-years without any ill health effects?</a:t>
            </a:r>
          </a:p>
          <a:p>
            <a:endParaRPr lang="en-US" sz="2400" dirty="0"/>
          </a:p>
        </p:txBody>
      </p:sp>
      <p:pic>
        <p:nvPicPr>
          <p:cNvPr id="10" name="Picture 9">
            <a:extLst>
              <a:ext uri="{FF2B5EF4-FFF2-40B4-BE49-F238E27FC236}">
                <a16:creationId xmlns:a16="http://schemas.microsoft.com/office/drawing/2014/main" id="{E2E76D0E-2208-DF68-C530-D6B430B658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8160" y="1207339"/>
            <a:ext cx="2523023" cy="4787878"/>
          </a:xfrm>
          <a:prstGeom prst="ellipse">
            <a:avLst/>
          </a:prstGeom>
          <a:ln w="63500" cap="rnd">
            <a:solidFill>
              <a:srgbClr val="333333"/>
            </a:solidFill>
          </a:ln>
          <a:effectLst>
            <a:outerShdw blurRad="381000" dist="292100" dir="5400000" sx="-80000" sy="-18000" rotWithShape="0">
              <a:srgbClr val="000000">
                <a:alpha val="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a:extLst>
              <a:ext uri="{FF2B5EF4-FFF2-40B4-BE49-F238E27FC236}">
                <a16:creationId xmlns:a16="http://schemas.microsoft.com/office/drawing/2014/main" id="{6B36356E-8FF4-03DC-8880-4E6C1CC5F1CB}"/>
              </a:ext>
            </a:extLst>
          </p:cNvPr>
          <p:cNvSpPr txBox="1"/>
          <p:nvPr/>
        </p:nvSpPr>
        <p:spPr>
          <a:xfrm>
            <a:off x="217715" y="6197577"/>
            <a:ext cx="11974286" cy="861774"/>
          </a:xfrm>
          <a:prstGeom prst="rect">
            <a:avLst/>
          </a:prstGeom>
          <a:noFill/>
        </p:spPr>
        <p:txBody>
          <a:bodyPr wrap="square" rtlCol="0">
            <a:spAutoFit/>
          </a:bodyPr>
          <a:lstStyle/>
          <a:p>
            <a:r>
              <a:rPr lang="en-US" sz="1600" dirty="0"/>
              <a:t>MCLs</a:t>
            </a:r>
            <a:r>
              <a:rPr lang="en-US" sz="1600" dirty="0">
                <a:solidFill>
                  <a:srgbClr val="0070C0"/>
                </a:solidFill>
              </a:rPr>
              <a:t>: </a:t>
            </a:r>
            <a:r>
              <a:rPr lang="en-US" sz="1600" dirty="0">
                <a:solidFill>
                  <a:srgbClr val="0070C0"/>
                </a:solidFill>
                <a:hlinkClick r:id="rId3">
                  <a:extLst>
                    <a:ext uri="{A12FA001-AC4F-418D-AE19-62706E023703}">
                      <ahyp:hlinkClr xmlns:ahyp="http://schemas.microsoft.com/office/drawing/2018/hyperlinkcolor" val="tx"/>
                    </a:ext>
                  </a:extLst>
                </a:hlinkClick>
              </a:rPr>
              <a:t>https://www.waterboards.ca.gov/drinking_water/certlic/drinkingwater/documents/mclreview/mcls_dlrs_phgs.pdf</a:t>
            </a:r>
            <a:endParaRPr lang="en-US" sz="1600" dirty="0">
              <a:solidFill>
                <a:srgbClr val="0070C0"/>
              </a:solidFill>
            </a:endParaRPr>
          </a:p>
          <a:p>
            <a:endParaRPr lang="en-US" sz="1600" dirty="0">
              <a:solidFill>
                <a:srgbClr val="0070C0"/>
              </a:solidFill>
            </a:endParaRPr>
          </a:p>
          <a:p>
            <a:endParaRPr lang="en-US" sz="1600" dirty="0"/>
          </a:p>
        </p:txBody>
      </p:sp>
      <p:sp>
        <p:nvSpPr>
          <p:cNvPr id="3" name="Slide Number Placeholder 1">
            <a:extLst>
              <a:ext uri="{FF2B5EF4-FFF2-40B4-BE49-F238E27FC236}">
                <a16:creationId xmlns:a16="http://schemas.microsoft.com/office/drawing/2014/main" id="{F5219782-4E48-8167-9652-744FF9A11777}"/>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4</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093537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121978B-FB64-FFF5-DD72-D9BF33977F09}"/>
              </a:ext>
            </a:extLst>
          </p:cNvPr>
          <p:cNvSpPr>
            <a:spLocks noGrp="1"/>
          </p:cNvSpPr>
          <p:nvPr>
            <p:ph type="title"/>
          </p:nvPr>
        </p:nvSpPr>
        <p:spPr>
          <a:xfrm>
            <a:off x="1158240" y="235026"/>
            <a:ext cx="9875520" cy="759936"/>
          </a:xfrm>
        </p:spPr>
        <p:txBody>
          <a:bodyPr/>
          <a:lstStyle/>
          <a:p>
            <a:r>
              <a:rPr lang="en-US" dirty="0"/>
              <a:t>Some Background on Water    </a:t>
            </a:r>
            <a:r>
              <a:rPr lang="en-US" sz="2800" dirty="0"/>
              <a:t>Part II</a:t>
            </a:r>
            <a:endParaRPr lang="en-US" dirty="0"/>
          </a:p>
        </p:txBody>
      </p:sp>
      <p:sp>
        <p:nvSpPr>
          <p:cNvPr id="7" name="Content Placeholder 6">
            <a:extLst>
              <a:ext uri="{FF2B5EF4-FFF2-40B4-BE49-F238E27FC236}">
                <a16:creationId xmlns:a16="http://schemas.microsoft.com/office/drawing/2014/main" id="{5C76A8D3-933A-C710-572A-8E461E34B755}"/>
              </a:ext>
            </a:extLst>
          </p:cNvPr>
          <p:cNvSpPr>
            <a:spLocks noGrp="1"/>
          </p:cNvSpPr>
          <p:nvPr>
            <p:ph idx="1"/>
          </p:nvPr>
        </p:nvSpPr>
        <p:spPr>
          <a:xfrm>
            <a:off x="1158240" y="1121607"/>
            <a:ext cx="8272199" cy="5134320"/>
          </a:xfrm>
        </p:spPr>
        <p:txBody>
          <a:bodyPr>
            <a:normAutofit/>
          </a:bodyPr>
          <a:lstStyle/>
          <a:p>
            <a:r>
              <a:rPr lang="en-US" sz="2400" dirty="0">
                <a:solidFill>
                  <a:schemeClr val="tx1"/>
                </a:solidFill>
              </a:rPr>
              <a:t>About  Title 22  and Consumer Confidence Report’s (CCR)</a:t>
            </a:r>
          </a:p>
          <a:p>
            <a:r>
              <a:rPr lang="en-US" sz="2400" dirty="0">
                <a:solidFill>
                  <a:schemeClr val="tx1"/>
                </a:solidFill>
              </a:rPr>
              <a:t>Anywhere the public drinks water that water is tested regularly for 100 to 120 different constituents, certified lab results are sent separately and securely to the purveyor and the California Division of Drinking Water (DDW)</a:t>
            </a:r>
          </a:p>
          <a:p>
            <a:r>
              <a:rPr lang="en-US" sz="2400" dirty="0">
                <a:solidFill>
                  <a:schemeClr val="tx1"/>
                </a:solidFill>
              </a:rPr>
              <a:t>Those tests cost thousands of dollars per sampling event</a:t>
            </a:r>
          </a:p>
          <a:p>
            <a:r>
              <a:rPr lang="en-US" sz="2400" dirty="0">
                <a:solidFill>
                  <a:schemeClr val="tx1"/>
                </a:solidFill>
              </a:rPr>
              <a:t>We have very safe water in California despite what roving (untrained) people in big-box stores might imply or say</a:t>
            </a:r>
          </a:p>
          <a:p>
            <a:r>
              <a:rPr lang="en-US" sz="2400" dirty="0">
                <a:solidFill>
                  <a:schemeClr val="tx1"/>
                </a:solidFill>
              </a:rPr>
              <a:t>All water quality results you will see today are from CA DDW or the USGS</a:t>
            </a:r>
          </a:p>
          <a:p>
            <a:endParaRPr lang="en-US" sz="2400" dirty="0"/>
          </a:p>
        </p:txBody>
      </p:sp>
      <p:pic>
        <p:nvPicPr>
          <p:cNvPr id="8" name="Picture 7">
            <a:extLst>
              <a:ext uri="{FF2B5EF4-FFF2-40B4-BE49-F238E27FC236}">
                <a16:creationId xmlns:a16="http://schemas.microsoft.com/office/drawing/2014/main" id="{158FB84A-6BE1-2FE4-D5BC-02090F3DC630}"/>
              </a:ext>
            </a:extLst>
          </p:cNvPr>
          <p:cNvPicPr>
            <a:picLocks noChangeAspect="1"/>
          </p:cNvPicPr>
          <p:nvPr/>
        </p:nvPicPr>
        <p:blipFill>
          <a:blip r:embed="rId2">
            <a:alphaModFix amt="79000"/>
            <a:extLst>
              <a:ext uri="{BEBA8EAE-BF5A-486C-A8C5-ECC9F3942E4B}">
                <a14:imgProps xmlns:a14="http://schemas.microsoft.com/office/drawing/2010/main">
                  <a14:imgLayer r:embed="rId3">
                    <a14:imgEffect>
                      <a14:backgroundRemoval t="8241" b="79074" l="24725" r="76176">
                        <a14:foregroundMark x1="46146" y1="76296" x2="46146" y2="76296"/>
                        <a14:foregroundMark x1="50951" y1="79074" x2="50951" y2="79074"/>
                      </a14:backgroundRemoval>
                    </a14:imgEffect>
                  </a14:imgLayer>
                </a14:imgProps>
              </a:ext>
              <a:ext uri="{28A0092B-C50C-407E-A947-70E740481C1C}">
                <a14:useLocalDpi xmlns:a14="http://schemas.microsoft.com/office/drawing/2010/main" val="0"/>
              </a:ext>
            </a:extLst>
          </a:blip>
          <a:srcRect l="18334" r="17236" b="17269"/>
          <a:stretch/>
        </p:blipFill>
        <p:spPr>
          <a:xfrm>
            <a:off x="9323867" y="994962"/>
            <a:ext cx="2579338" cy="3580482"/>
          </a:xfrm>
          <a:prstGeom prst="rect">
            <a:avLst/>
          </a:prstGeom>
        </p:spPr>
      </p:pic>
      <p:pic>
        <p:nvPicPr>
          <p:cNvPr id="3" name="Picture 2">
            <a:extLst>
              <a:ext uri="{FF2B5EF4-FFF2-40B4-BE49-F238E27FC236}">
                <a16:creationId xmlns:a16="http://schemas.microsoft.com/office/drawing/2014/main" id="{C9B8666F-6C59-0FB0-ACD1-603C331C2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584" y="5152495"/>
            <a:ext cx="1391524" cy="1391524"/>
          </a:xfrm>
          <a:prstGeom prst="rect">
            <a:avLst/>
          </a:prstGeom>
        </p:spPr>
      </p:pic>
      <p:sp>
        <p:nvSpPr>
          <p:cNvPr id="5" name="TextBox 4">
            <a:extLst>
              <a:ext uri="{FF2B5EF4-FFF2-40B4-BE49-F238E27FC236}">
                <a16:creationId xmlns:a16="http://schemas.microsoft.com/office/drawing/2014/main" id="{F86174CB-4C31-E44A-F45E-2AF5064D7052}"/>
              </a:ext>
            </a:extLst>
          </p:cNvPr>
          <p:cNvSpPr txBox="1"/>
          <p:nvPr/>
        </p:nvSpPr>
        <p:spPr>
          <a:xfrm>
            <a:off x="2027685" y="5152419"/>
            <a:ext cx="9875520" cy="1384995"/>
          </a:xfrm>
          <a:prstGeom prst="rect">
            <a:avLst/>
          </a:prstGeom>
          <a:noFill/>
        </p:spPr>
        <p:txBody>
          <a:bodyPr wrap="square" rtlCol="0">
            <a:spAutoFit/>
          </a:bodyPr>
          <a:lstStyle/>
          <a:p>
            <a:r>
              <a:rPr lang="en-US" sz="2800" i="1" dirty="0">
                <a:solidFill>
                  <a:schemeClr val="accent4">
                    <a:lumMod val="75000"/>
                  </a:schemeClr>
                </a:solidFill>
                <a:latin typeface="Arial" panose="020B0604020202020204" pitchFamily="34" charset="0"/>
                <a:cs typeface="Arial" panose="020B0604020202020204" pitchFamily="34" charset="0"/>
              </a:rPr>
              <a:t>If you want to find out more on how California insures all water in public spaces is safe to drink, please follow this</a:t>
            </a:r>
          </a:p>
          <a:p>
            <a:r>
              <a:rPr lang="en-US" sz="2800" i="1" dirty="0">
                <a:solidFill>
                  <a:schemeClr val="accent4">
                    <a:lumMod val="75000"/>
                  </a:schemeClr>
                </a:solidFill>
                <a:latin typeface="Arial" panose="020B0604020202020204" pitchFamily="34" charset="0"/>
                <a:cs typeface="Arial" panose="020B0604020202020204" pitchFamily="34" charset="0"/>
              </a:rPr>
              <a:t>QR code.</a:t>
            </a:r>
          </a:p>
        </p:txBody>
      </p:sp>
      <p:sp>
        <p:nvSpPr>
          <p:cNvPr id="4" name="Slide Number Placeholder 1">
            <a:extLst>
              <a:ext uri="{FF2B5EF4-FFF2-40B4-BE49-F238E27FC236}">
                <a16:creationId xmlns:a16="http://schemas.microsoft.com/office/drawing/2014/main" id="{A15650DF-958B-1A00-473A-29CA649952EC}"/>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5</a:t>
            </a:fld>
            <a:endParaRPr lang="en-US" sz="160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940634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121978B-FB64-FFF5-DD72-D9BF33977F09}"/>
              </a:ext>
            </a:extLst>
          </p:cNvPr>
          <p:cNvSpPr>
            <a:spLocks noGrp="1"/>
          </p:cNvSpPr>
          <p:nvPr>
            <p:ph type="title"/>
          </p:nvPr>
        </p:nvSpPr>
        <p:spPr>
          <a:xfrm>
            <a:off x="1158240" y="235026"/>
            <a:ext cx="9875520" cy="1356360"/>
          </a:xfrm>
        </p:spPr>
        <p:txBody>
          <a:bodyPr/>
          <a:lstStyle/>
          <a:p>
            <a:r>
              <a:rPr lang="en-US" dirty="0"/>
              <a:t>Some Background on Water    </a:t>
            </a:r>
            <a:r>
              <a:rPr lang="en-US" sz="2800" dirty="0"/>
              <a:t>Part III</a:t>
            </a:r>
            <a:endParaRPr lang="en-US" dirty="0"/>
          </a:p>
        </p:txBody>
      </p:sp>
      <p:sp>
        <p:nvSpPr>
          <p:cNvPr id="7" name="Content Placeholder 6">
            <a:extLst>
              <a:ext uri="{FF2B5EF4-FFF2-40B4-BE49-F238E27FC236}">
                <a16:creationId xmlns:a16="http://schemas.microsoft.com/office/drawing/2014/main" id="{5C76A8D3-933A-C710-572A-8E461E34B755}"/>
              </a:ext>
            </a:extLst>
          </p:cNvPr>
          <p:cNvSpPr>
            <a:spLocks noGrp="1"/>
          </p:cNvSpPr>
          <p:nvPr>
            <p:ph idx="1"/>
          </p:nvPr>
        </p:nvSpPr>
        <p:spPr>
          <a:xfrm>
            <a:off x="251261" y="1711946"/>
            <a:ext cx="4975974" cy="4441405"/>
          </a:xfrm>
        </p:spPr>
        <p:txBody>
          <a:bodyPr>
            <a:normAutofit/>
          </a:bodyPr>
          <a:lstStyle/>
          <a:p>
            <a:r>
              <a:rPr lang="en-US" sz="3200" dirty="0">
                <a:solidFill>
                  <a:schemeClr val="tx1"/>
                </a:solidFill>
                <a:latin typeface="Arial" panose="020B0604020202020204" pitchFamily="34" charset="0"/>
                <a:cs typeface="Arial" panose="020B0604020202020204" pitchFamily="34" charset="0"/>
              </a:rPr>
              <a:t>What is a Stiff Diagram?</a:t>
            </a:r>
          </a:p>
          <a:p>
            <a:r>
              <a:rPr lang="en-US" sz="3200" dirty="0">
                <a:solidFill>
                  <a:schemeClr val="tx1"/>
                </a:solidFill>
                <a:latin typeface="Arial" panose="020B0604020202020204" pitchFamily="34" charset="0"/>
                <a:cs typeface="Arial" panose="020B0604020202020204" pitchFamily="34" charset="0"/>
              </a:rPr>
              <a:t>Waters fingerprint!</a:t>
            </a:r>
          </a:p>
          <a:p>
            <a:r>
              <a:rPr lang="en-US" sz="3200" dirty="0">
                <a:solidFill>
                  <a:schemeClr val="tx1"/>
                </a:solidFill>
                <a:latin typeface="Arial" panose="020B0604020202020204" pitchFamily="34" charset="0"/>
                <a:cs typeface="Arial" panose="020B0604020202020204" pitchFamily="34" charset="0"/>
              </a:rPr>
              <a:t>This allows for a rapid visual comparison of water from multiple sources</a:t>
            </a:r>
          </a:p>
        </p:txBody>
      </p:sp>
      <p:pic>
        <p:nvPicPr>
          <p:cNvPr id="4" name="Picture 3">
            <a:extLst>
              <a:ext uri="{FF2B5EF4-FFF2-40B4-BE49-F238E27FC236}">
                <a16:creationId xmlns:a16="http://schemas.microsoft.com/office/drawing/2014/main" id="{134B38DD-7F29-CBAA-F6C4-7167CDF927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7154" y="2251822"/>
            <a:ext cx="2712720" cy="2212848"/>
          </a:xfrm>
          <a:prstGeom prst="rect">
            <a:avLst/>
          </a:prstGeom>
        </p:spPr>
      </p:pic>
      <p:sp>
        <p:nvSpPr>
          <p:cNvPr id="5" name="Rectangle 4">
            <a:extLst>
              <a:ext uri="{FF2B5EF4-FFF2-40B4-BE49-F238E27FC236}">
                <a16:creationId xmlns:a16="http://schemas.microsoft.com/office/drawing/2014/main" id="{BA27DEFB-89A1-F139-7F8E-C4D704C0FED7}"/>
              </a:ext>
            </a:extLst>
          </p:cNvPr>
          <p:cNvSpPr/>
          <p:nvPr/>
        </p:nvSpPr>
        <p:spPr>
          <a:xfrm>
            <a:off x="5581705" y="2241421"/>
            <a:ext cx="1524776" cy="584775"/>
          </a:xfrm>
          <a:prstGeom prst="rect">
            <a:avLst/>
          </a:prstGeom>
          <a:noFill/>
        </p:spPr>
        <p:txBody>
          <a:bodyPr wrap="none" lIns="91440" tIns="45720" rIns="91440" bIns="45720">
            <a:spAutoFit/>
          </a:bodyPr>
          <a:lstStyle/>
          <a:p>
            <a:pPr algn="r"/>
            <a:r>
              <a:rPr lang="en-US" sz="3200" b="1" cap="none" spc="0" dirty="0">
                <a:ln w="22225">
                  <a:solidFill>
                    <a:schemeClr val="accent2"/>
                  </a:solidFill>
                  <a:prstDash val="solid"/>
                </a:ln>
                <a:solidFill>
                  <a:schemeClr val="accent2">
                    <a:lumMod val="40000"/>
                    <a:lumOff val="60000"/>
                  </a:schemeClr>
                </a:solidFill>
                <a:effectLst/>
              </a:rPr>
              <a:t>Cations</a:t>
            </a:r>
          </a:p>
        </p:txBody>
      </p:sp>
      <p:sp>
        <p:nvSpPr>
          <p:cNvPr id="9" name="Rectangle 8">
            <a:extLst>
              <a:ext uri="{FF2B5EF4-FFF2-40B4-BE49-F238E27FC236}">
                <a16:creationId xmlns:a16="http://schemas.microsoft.com/office/drawing/2014/main" id="{74F9EC38-CCA2-42A2-1905-45761D23784D}"/>
              </a:ext>
            </a:extLst>
          </p:cNvPr>
          <p:cNvSpPr/>
          <p:nvPr/>
        </p:nvSpPr>
        <p:spPr>
          <a:xfrm>
            <a:off x="10249072" y="2247107"/>
            <a:ext cx="1414169" cy="584775"/>
          </a:xfrm>
          <a:prstGeom prst="rect">
            <a:avLst/>
          </a:prstGeom>
          <a:noFill/>
        </p:spPr>
        <p:txBody>
          <a:bodyPr wrap="none" lIns="91440" tIns="45720" rIns="91440" bIns="45720">
            <a:spAutoFit/>
          </a:bodyPr>
          <a:lstStyle/>
          <a:p>
            <a:r>
              <a:rPr lang="en-US" sz="3200" b="1" cap="none" spc="0" dirty="0">
                <a:ln w="22225">
                  <a:solidFill>
                    <a:schemeClr val="accent2"/>
                  </a:solidFill>
                  <a:prstDash val="solid"/>
                </a:ln>
                <a:solidFill>
                  <a:schemeClr val="accent2">
                    <a:lumMod val="40000"/>
                    <a:lumOff val="60000"/>
                  </a:schemeClr>
                </a:solidFill>
                <a:effectLst/>
              </a:rPr>
              <a:t>Anions</a:t>
            </a:r>
          </a:p>
        </p:txBody>
      </p:sp>
      <p:sp>
        <p:nvSpPr>
          <p:cNvPr id="10" name="TextBox 9">
            <a:extLst>
              <a:ext uri="{FF2B5EF4-FFF2-40B4-BE49-F238E27FC236}">
                <a16:creationId xmlns:a16="http://schemas.microsoft.com/office/drawing/2014/main" id="{24DA2A55-F13E-7F05-DC63-08D30B6B6365}"/>
              </a:ext>
            </a:extLst>
          </p:cNvPr>
          <p:cNvSpPr txBox="1"/>
          <p:nvPr/>
        </p:nvSpPr>
        <p:spPr>
          <a:xfrm>
            <a:off x="10276462" y="3563678"/>
            <a:ext cx="1016625" cy="338554"/>
          </a:xfrm>
          <a:prstGeom prst="rect">
            <a:avLst/>
          </a:prstGeom>
          <a:noFill/>
        </p:spPr>
        <p:txBody>
          <a:bodyPr wrap="none" rtlCol="0">
            <a:spAutoFit/>
          </a:bodyPr>
          <a:lstStyle/>
          <a:p>
            <a:r>
              <a:rPr lang="en-US" sz="1600" b="1" dirty="0">
                <a:solidFill>
                  <a:schemeClr val="accent4">
                    <a:lumMod val="75000"/>
                  </a:schemeClr>
                </a:solidFill>
                <a:latin typeface="Arial" panose="020B0604020202020204" pitchFamily="34" charset="0"/>
                <a:cs typeface="Arial" panose="020B0604020202020204" pitchFamily="34" charset="0"/>
              </a:rPr>
              <a:t>Chloride</a:t>
            </a:r>
          </a:p>
        </p:txBody>
      </p:sp>
      <p:sp>
        <p:nvSpPr>
          <p:cNvPr id="11" name="TextBox 10">
            <a:extLst>
              <a:ext uri="{FF2B5EF4-FFF2-40B4-BE49-F238E27FC236}">
                <a16:creationId xmlns:a16="http://schemas.microsoft.com/office/drawing/2014/main" id="{0350605F-DAC6-63CA-D86D-2767D8237D7E}"/>
              </a:ext>
            </a:extLst>
          </p:cNvPr>
          <p:cNvSpPr txBox="1"/>
          <p:nvPr/>
        </p:nvSpPr>
        <p:spPr>
          <a:xfrm>
            <a:off x="10266906" y="3251661"/>
            <a:ext cx="869149" cy="338554"/>
          </a:xfrm>
          <a:prstGeom prst="rect">
            <a:avLst/>
          </a:prstGeom>
          <a:noFill/>
        </p:spPr>
        <p:txBody>
          <a:bodyPr wrap="none" rtlCol="0">
            <a:spAutoFit/>
          </a:bodyPr>
          <a:lstStyle/>
          <a:p>
            <a:r>
              <a:rPr lang="en-US" sz="1600" b="1" dirty="0">
                <a:solidFill>
                  <a:schemeClr val="accent4">
                    <a:lumMod val="75000"/>
                  </a:schemeClr>
                </a:solidFill>
                <a:latin typeface="Arial" panose="020B0604020202020204" pitchFamily="34" charset="0"/>
                <a:cs typeface="Arial" panose="020B0604020202020204" pitchFamily="34" charset="0"/>
              </a:rPr>
              <a:t>Sulfate</a:t>
            </a:r>
          </a:p>
        </p:txBody>
      </p:sp>
      <p:sp>
        <p:nvSpPr>
          <p:cNvPr id="12" name="TextBox 11">
            <a:extLst>
              <a:ext uri="{FF2B5EF4-FFF2-40B4-BE49-F238E27FC236}">
                <a16:creationId xmlns:a16="http://schemas.microsoft.com/office/drawing/2014/main" id="{55AB64A4-B927-77AC-AC3B-3DDD43E89C8C}"/>
              </a:ext>
            </a:extLst>
          </p:cNvPr>
          <p:cNvSpPr txBox="1"/>
          <p:nvPr/>
        </p:nvSpPr>
        <p:spPr>
          <a:xfrm>
            <a:off x="10266906" y="2938630"/>
            <a:ext cx="1369286" cy="338554"/>
          </a:xfrm>
          <a:prstGeom prst="rect">
            <a:avLst/>
          </a:prstGeom>
          <a:noFill/>
        </p:spPr>
        <p:txBody>
          <a:bodyPr wrap="none" rtlCol="0">
            <a:spAutoFit/>
          </a:bodyPr>
          <a:lstStyle/>
          <a:p>
            <a:r>
              <a:rPr lang="en-US" sz="1600" b="1" dirty="0">
                <a:solidFill>
                  <a:schemeClr val="accent4">
                    <a:lumMod val="75000"/>
                  </a:schemeClr>
                </a:solidFill>
                <a:latin typeface="Arial" panose="020B0604020202020204" pitchFamily="34" charset="0"/>
                <a:cs typeface="Arial" panose="020B0604020202020204" pitchFamily="34" charset="0"/>
              </a:rPr>
              <a:t>Bicarbonate</a:t>
            </a:r>
          </a:p>
        </p:txBody>
      </p:sp>
      <p:sp>
        <p:nvSpPr>
          <p:cNvPr id="13" name="TextBox 12">
            <a:extLst>
              <a:ext uri="{FF2B5EF4-FFF2-40B4-BE49-F238E27FC236}">
                <a16:creationId xmlns:a16="http://schemas.microsoft.com/office/drawing/2014/main" id="{FA5D300D-03C7-CAD5-64E5-7DD0BBFF4540}"/>
              </a:ext>
            </a:extLst>
          </p:cNvPr>
          <p:cNvSpPr txBox="1"/>
          <p:nvPr/>
        </p:nvSpPr>
        <p:spPr>
          <a:xfrm>
            <a:off x="6123520" y="2873970"/>
            <a:ext cx="982961" cy="338554"/>
          </a:xfrm>
          <a:prstGeom prst="rect">
            <a:avLst/>
          </a:prstGeom>
          <a:noFill/>
        </p:spPr>
        <p:txBody>
          <a:bodyPr wrap="none" rtlCol="0">
            <a:spAutoFit/>
          </a:bodyPr>
          <a:lstStyle/>
          <a:p>
            <a:pPr algn="r"/>
            <a:r>
              <a:rPr lang="en-US" sz="1600" b="1" dirty="0">
                <a:solidFill>
                  <a:schemeClr val="accent4">
                    <a:lumMod val="75000"/>
                  </a:schemeClr>
                </a:solidFill>
                <a:latin typeface="Arial" panose="020B0604020202020204" pitchFamily="34" charset="0"/>
                <a:cs typeface="Arial" panose="020B0604020202020204" pitchFamily="34" charset="0"/>
              </a:rPr>
              <a:t>Calcium</a:t>
            </a:r>
          </a:p>
        </p:txBody>
      </p:sp>
      <p:sp>
        <p:nvSpPr>
          <p:cNvPr id="14" name="TextBox 13">
            <a:extLst>
              <a:ext uri="{FF2B5EF4-FFF2-40B4-BE49-F238E27FC236}">
                <a16:creationId xmlns:a16="http://schemas.microsoft.com/office/drawing/2014/main" id="{36D52158-4572-ED3E-6778-6165AA3E7EBD}"/>
              </a:ext>
            </a:extLst>
          </p:cNvPr>
          <p:cNvSpPr txBox="1"/>
          <p:nvPr/>
        </p:nvSpPr>
        <p:spPr>
          <a:xfrm>
            <a:off x="5793301" y="3254136"/>
            <a:ext cx="1313180" cy="338554"/>
          </a:xfrm>
          <a:prstGeom prst="rect">
            <a:avLst/>
          </a:prstGeom>
          <a:noFill/>
        </p:spPr>
        <p:txBody>
          <a:bodyPr wrap="none" rtlCol="0">
            <a:spAutoFit/>
          </a:bodyPr>
          <a:lstStyle/>
          <a:p>
            <a:pPr algn="r"/>
            <a:r>
              <a:rPr lang="en-US" sz="1600" b="1" dirty="0">
                <a:solidFill>
                  <a:schemeClr val="accent4">
                    <a:lumMod val="75000"/>
                  </a:schemeClr>
                </a:solidFill>
                <a:latin typeface="Arial" panose="020B0604020202020204" pitchFamily="34" charset="0"/>
                <a:cs typeface="Arial" panose="020B0604020202020204" pitchFamily="34" charset="0"/>
              </a:rPr>
              <a:t>Magnesium</a:t>
            </a:r>
          </a:p>
        </p:txBody>
      </p:sp>
      <p:sp>
        <p:nvSpPr>
          <p:cNvPr id="15" name="TextBox 14">
            <a:extLst>
              <a:ext uri="{FF2B5EF4-FFF2-40B4-BE49-F238E27FC236}">
                <a16:creationId xmlns:a16="http://schemas.microsoft.com/office/drawing/2014/main" id="{1A2A6AF5-7D05-7241-EA57-017C62A5F832}"/>
              </a:ext>
            </a:extLst>
          </p:cNvPr>
          <p:cNvSpPr txBox="1"/>
          <p:nvPr/>
        </p:nvSpPr>
        <p:spPr>
          <a:xfrm>
            <a:off x="5841181" y="3640262"/>
            <a:ext cx="1221808" cy="584775"/>
          </a:xfrm>
          <a:prstGeom prst="rect">
            <a:avLst/>
          </a:prstGeom>
          <a:noFill/>
        </p:spPr>
        <p:txBody>
          <a:bodyPr wrap="none" rtlCol="0">
            <a:spAutoFit/>
          </a:bodyPr>
          <a:lstStyle/>
          <a:p>
            <a:pPr algn="r"/>
            <a:r>
              <a:rPr lang="en-US" sz="1600" b="1" dirty="0">
                <a:solidFill>
                  <a:schemeClr val="accent4">
                    <a:lumMod val="75000"/>
                  </a:schemeClr>
                </a:solidFill>
                <a:latin typeface="Arial" panose="020B0604020202020204" pitchFamily="34" charset="0"/>
                <a:cs typeface="Arial" panose="020B0604020202020204" pitchFamily="34" charset="0"/>
              </a:rPr>
              <a:t>Sodium + </a:t>
            </a:r>
          </a:p>
          <a:p>
            <a:pPr algn="r"/>
            <a:r>
              <a:rPr lang="en-US" sz="1600" b="1" dirty="0">
                <a:solidFill>
                  <a:schemeClr val="accent4">
                    <a:lumMod val="75000"/>
                  </a:schemeClr>
                </a:solidFill>
                <a:latin typeface="Arial" panose="020B0604020202020204" pitchFamily="34" charset="0"/>
                <a:cs typeface="Arial" panose="020B0604020202020204" pitchFamily="34" charset="0"/>
              </a:rPr>
              <a:t>Potassium</a:t>
            </a:r>
          </a:p>
        </p:txBody>
      </p:sp>
      <p:sp>
        <p:nvSpPr>
          <p:cNvPr id="16" name="TextBox 15">
            <a:extLst>
              <a:ext uri="{FF2B5EF4-FFF2-40B4-BE49-F238E27FC236}">
                <a16:creationId xmlns:a16="http://schemas.microsoft.com/office/drawing/2014/main" id="{BF1F6C4D-BBE1-95C2-534C-33264E4758DB}"/>
              </a:ext>
            </a:extLst>
          </p:cNvPr>
          <p:cNvSpPr txBox="1"/>
          <p:nvPr/>
        </p:nvSpPr>
        <p:spPr>
          <a:xfrm>
            <a:off x="7275902" y="4447433"/>
            <a:ext cx="1152880" cy="861774"/>
          </a:xfrm>
          <a:prstGeom prst="rect">
            <a:avLst/>
          </a:prstGeom>
          <a:noFill/>
        </p:spPr>
        <p:txBody>
          <a:bodyPr wrap="none" rtlCol="0">
            <a:spAutoFit/>
          </a:bodyPr>
          <a:lstStyle/>
          <a:p>
            <a:pPr algn="ctr"/>
            <a:r>
              <a:rPr lang="en-US" sz="1600" b="1" dirty="0">
                <a:solidFill>
                  <a:schemeClr val="accent4">
                    <a:lumMod val="75000"/>
                  </a:schemeClr>
                </a:solidFill>
                <a:latin typeface="Arial" panose="020B0604020202020204" pitchFamily="34" charset="0"/>
                <a:cs typeface="Arial" panose="020B0604020202020204" pitchFamily="34" charset="0"/>
              </a:rPr>
              <a:t>Total</a:t>
            </a:r>
          </a:p>
          <a:p>
            <a:pPr algn="ctr"/>
            <a:r>
              <a:rPr lang="en-US" sz="1600" b="1" dirty="0">
                <a:solidFill>
                  <a:schemeClr val="accent4">
                    <a:lumMod val="75000"/>
                  </a:schemeClr>
                </a:solidFill>
                <a:latin typeface="Arial" panose="020B0604020202020204" pitchFamily="34" charset="0"/>
                <a:cs typeface="Arial" panose="020B0604020202020204" pitchFamily="34" charset="0"/>
              </a:rPr>
              <a:t>Dissolved</a:t>
            </a:r>
          </a:p>
          <a:p>
            <a:pPr algn="ctr"/>
            <a:r>
              <a:rPr lang="en-US" sz="1600" b="1" dirty="0">
                <a:solidFill>
                  <a:schemeClr val="accent4">
                    <a:lumMod val="75000"/>
                  </a:schemeClr>
                </a:solidFill>
                <a:latin typeface="Arial" panose="020B0604020202020204" pitchFamily="34" charset="0"/>
                <a:cs typeface="Arial" panose="020B0604020202020204" pitchFamily="34" charset="0"/>
              </a:rPr>
              <a:t>Solids</a:t>
            </a:r>
          </a:p>
        </p:txBody>
      </p:sp>
      <p:sp>
        <p:nvSpPr>
          <p:cNvPr id="17" name="TextBox 16">
            <a:extLst>
              <a:ext uri="{FF2B5EF4-FFF2-40B4-BE49-F238E27FC236}">
                <a16:creationId xmlns:a16="http://schemas.microsoft.com/office/drawing/2014/main" id="{893E4EEA-264B-A479-DE9D-762E0EE04B47}"/>
              </a:ext>
            </a:extLst>
          </p:cNvPr>
          <p:cNvSpPr txBox="1"/>
          <p:nvPr/>
        </p:nvSpPr>
        <p:spPr>
          <a:xfrm>
            <a:off x="8994848" y="4456052"/>
            <a:ext cx="914033" cy="584775"/>
          </a:xfrm>
          <a:prstGeom prst="rect">
            <a:avLst/>
          </a:prstGeom>
          <a:noFill/>
        </p:spPr>
        <p:txBody>
          <a:bodyPr wrap="none" rtlCol="0">
            <a:spAutoFit/>
          </a:bodyPr>
          <a:lstStyle/>
          <a:p>
            <a:pPr algn="ctr"/>
            <a:r>
              <a:rPr lang="en-US" sz="1600" b="1" dirty="0">
                <a:solidFill>
                  <a:schemeClr val="accent4">
                    <a:lumMod val="75000"/>
                  </a:schemeClr>
                </a:solidFill>
                <a:latin typeface="Arial" panose="020B0604020202020204" pitchFamily="34" charset="0"/>
                <a:cs typeface="Arial" panose="020B0604020202020204" pitchFamily="34" charset="0"/>
              </a:rPr>
              <a:t>Sample</a:t>
            </a:r>
          </a:p>
          <a:p>
            <a:pPr algn="ctr"/>
            <a:r>
              <a:rPr lang="en-US" sz="1600" b="1" dirty="0">
                <a:solidFill>
                  <a:schemeClr val="accent4">
                    <a:lumMod val="75000"/>
                  </a:schemeClr>
                </a:solidFill>
                <a:latin typeface="Arial" panose="020B0604020202020204" pitchFamily="34" charset="0"/>
                <a:cs typeface="Arial" panose="020B0604020202020204" pitchFamily="34" charset="0"/>
              </a:rPr>
              <a:t>Date</a:t>
            </a:r>
          </a:p>
        </p:txBody>
      </p:sp>
      <p:sp>
        <p:nvSpPr>
          <p:cNvPr id="18" name="TextBox 17">
            <a:extLst>
              <a:ext uri="{FF2B5EF4-FFF2-40B4-BE49-F238E27FC236}">
                <a16:creationId xmlns:a16="http://schemas.microsoft.com/office/drawing/2014/main" id="{37A05F54-6E7E-5CCF-8C82-B0050231AD2E}"/>
              </a:ext>
            </a:extLst>
          </p:cNvPr>
          <p:cNvSpPr txBox="1"/>
          <p:nvPr/>
        </p:nvSpPr>
        <p:spPr>
          <a:xfrm>
            <a:off x="438819" y="5618083"/>
            <a:ext cx="11473210" cy="954107"/>
          </a:xfrm>
          <a:prstGeom prst="rect">
            <a:avLst/>
          </a:prstGeom>
          <a:noFill/>
        </p:spPr>
        <p:txBody>
          <a:bodyPr wrap="square" rtlCol="0">
            <a:spAutoFit/>
          </a:bodyPr>
          <a:lstStyle/>
          <a:p>
            <a:pPr algn="ctr"/>
            <a:r>
              <a:rPr lang="en-US" sz="2800" i="1" dirty="0">
                <a:solidFill>
                  <a:schemeClr val="accent4">
                    <a:lumMod val="75000"/>
                  </a:schemeClr>
                </a:solidFill>
                <a:latin typeface="Arial" panose="020B0604020202020204" pitchFamily="34" charset="0"/>
                <a:cs typeface="Arial" panose="020B0604020202020204" pitchFamily="34" charset="0"/>
              </a:rPr>
              <a:t>Later in this presentation this will help show which production </a:t>
            </a:r>
          </a:p>
          <a:p>
            <a:pPr algn="ctr"/>
            <a:r>
              <a:rPr lang="en-US" sz="2800" i="1" dirty="0">
                <a:solidFill>
                  <a:schemeClr val="accent4">
                    <a:lumMod val="75000"/>
                  </a:schemeClr>
                </a:solidFill>
                <a:latin typeface="Arial" panose="020B0604020202020204" pitchFamily="34" charset="0"/>
                <a:cs typeface="Arial" panose="020B0604020202020204" pitchFamily="34" charset="0"/>
              </a:rPr>
              <a:t>wells are pumping out of the same groundwater basin</a:t>
            </a:r>
          </a:p>
        </p:txBody>
      </p:sp>
      <p:sp>
        <p:nvSpPr>
          <p:cNvPr id="3" name="Slide Number Placeholder 1">
            <a:extLst>
              <a:ext uri="{FF2B5EF4-FFF2-40B4-BE49-F238E27FC236}">
                <a16:creationId xmlns:a16="http://schemas.microsoft.com/office/drawing/2014/main" id="{2DF22B08-4033-06C4-A331-8CE6BFC4691F}"/>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6</a:t>
            </a:fld>
            <a:endParaRPr lang="en-US" sz="160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980883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 name="Object 1023">
            <a:extLst>
              <a:ext uri="{FF2B5EF4-FFF2-40B4-BE49-F238E27FC236}">
                <a16:creationId xmlns:a16="http://schemas.microsoft.com/office/drawing/2014/main" id="{1E57F182-E7D9-7EFB-875A-6E21DF191A90}"/>
              </a:ext>
            </a:extLst>
          </p:cNvPr>
          <p:cNvGraphicFramePr>
            <a:graphicFrameLocks noChangeAspect="1"/>
          </p:cNvGraphicFramePr>
          <p:nvPr>
            <p:extLst>
              <p:ext uri="{D42A27DB-BD31-4B8C-83A1-F6EECF244321}">
                <p14:modId xmlns:p14="http://schemas.microsoft.com/office/powerpoint/2010/main" val="729228170"/>
              </p:ext>
            </p:extLst>
          </p:nvPr>
        </p:nvGraphicFramePr>
        <p:xfrm>
          <a:off x="10289366" y="1576938"/>
          <a:ext cx="1520825" cy="1566863"/>
        </p:xfrm>
        <a:graphic>
          <a:graphicData uri="http://schemas.openxmlformats.org/presentationml/2006/ole">
            <mc:AlternateContent xmlns:mc="http://schemas.openxmlformats.org/markup-compatibility/2006">
              <mc:Choice xmlns:v="urn:schemas-microsoft-com:vml" Requires="v">
                <p:oleObj name="CorelDRAW" r:id="rId2" imgW="1520862" imgH="1566919" progId="CorelDraw.Graphic.20">
                  <p:embed/>
                </p:oleObj>
              </mc:Choice>
              <mc:Fallback>
                <p:oleObj name="CorelDRAW" r:id="rId2" imgW="1520862" imgH="1566919" progId="CorelDraw.Graphic.20">
                  <p:embed/>
                  <p:pic>
                    <p:nvPicPr>
                      <p:cNvPr id="0" name=""/>
                      <p:cNvPicPr/>
                      <p:nvPr/>
                    </p:nvPicPr>
                    <p:blipFill>
                      <a:blip r:embed="rId3"/>
                      <a:stretch>
                        <a:fillRect/>
                      </a:stretch>
                    </p:blipFill>
                    <p:spPr>
                      <a:xfrm>
                        <a:off x="10289366" y="1576938"/>
                        <a:ext cx="1520825" cy="1566863"/>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5121978B-FB64-FFF5-DD72-D9BF33977F09}"/>
              </a:ext>
            </a:extLst>
          </p:cNvPr>
          <p:cNvSpPr>
            <a:spLocks noGrp="1"/>
          </p:cNvSpPr>
          <p:nvPr>
            <p:ph type="title"/>
          </p:nvPr>
        </p:nvSpPr>
        <p:spPr>
          <a:xfrm>
            <a:off x="522145" y="235027"/>
            <a:ext cx="10511615" cy="616702"/>
          </a:xfrm>
        </p:spPr>
        <p:txBody>
          <a:bodyPr>
            <a:normAutofit fontScale="90000"/>
          </a:bodyPr>
          <a:lstStyle/>
          <a:p>
            <a:r>
              <a:rPr lang="en-US" dirty="0"/>
              <a:t>How are Wells Identified   </a:t>
            </a:r>
            <a:r>
              <a:rPr lang="en-US" sz="2800" dirty="0"/>
              <a:t>Part IV</a:t>
            </a:r>
            <a:endParaRPr lang="en-US" dirty="0"/>
          </a:p>
        </p:txBody>
      </p:sp>
      <p:sp>
        <p:nvSpPr>
          <p:cNvPr id="7" name="Content Placeholder 6">
            <a:extLst>
              <a:ext uri="{FF2B5EF4-FFF2-40B4-BE49-F238E27FC236}">
                <a16:creationId xmlns:a16="http://schemas.microsoft.com/office/drawing/2014/main" id="{5C76A8D3-933A-C710-572A-8E461E34B755}"/>
              </a:ext>
            </a:extLst>
          </p:cNvPr>
          <p:cNvSpPr>
            <a:spLocks noGrp="1"/>
          </p:cNvSpPr>
          <p:nvPr>
            <p:ph idx="1"/>
          </p:nvPr>
        </p:nvSpPr>
        <p:spPr>
          <a:xfrm>
            <a:off x="124261" y="1026146"/>
            <a:ext cx="4975974" cy="4441405"/>
          </a:xfrm>
        </p:spPr>
        <p:txBody>
          <a:bodyPr>
            <a:normAutofit/>
          </a:bodyPr>
          <a:lstStyle/>
          <a:p>
            <a:r>
              <a:rPr lang="en-US" sz="2800" dirty="0">
                <a:solidFill>
                  <a:schemeClr val="tx1"/>
                </a:solidFill>
                <a:latin typeface="Arial" panose="020B0604020202020204" pitchFamily="34" charset="0"/>
                <a:cs typeface="Arial" panose="020B0604020202020204" pitchFamily="34" charset="0"/>
              </a:rPr>
              <a:t>State Well Numbers are issued by DWR or in our area MWA</a:t>
            </a:r>
          </a:p>
          <a:p>
            <a:r>
              <a:rPr lang="en-US" sz="2800" dirty="0">
                <a:solidFill>
                  <a:schemeClr val="tx1"/>
                </a:solidFill>
                <a:latin typeface="Arial" panose="020B0604020202020204" pitchFamily="34" charset="0"/>
                <a:cs typeface="Arial" panose="020B0604020202020204" pitchFamily="34" charset="0"/>
              </a:rPr>
              <a:t>They are based on the Public Land Survey System (PLSS) and first, second, third in sequence.</a:t>
            </a:r>
          </a:p>
          <a:p>
            <a:endParaRPr lang="en-US" sz="3200" dirty="0">
              <a:solidFill>
                <a:schemeClr val="tx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37A05F54-6E7E-5CCF-8C82-B0050231AD2E}"/>
              </a:ext>
            </a:extLst>
          </p:cNvPr>
          <p:cNvSpPr txBox="1"/>
          <p:nvPr/>
        </p:nvSpPr>
        <p:spPr>
          <a:xfrm>
            <a:off x="237255" y="6138776"/>
            <a:ext cx="9517763" cy="461665"/>
          </a:xfrm>
          <a:prstGeom prst="rect">
            <a:avLst/>
          </a:prstGeom>
          <a:noFill/>
        </p:spPr>
        <p:txBody>
          <a:bodyPr wrap="square" rtlCol="0">
            <a:spAutoFit/>
          </a:bodyPr>
          <a:lstStyle/>
          <a:p>
            <a:pPr algn="ctr"/>
            <a:r>
              <a:rPr lang="en-US" sz="2400" i="1" dirty="0">
                <a:solidFill>
                  <a:schemeClr val="accent4">
                    <a:lumMod val="75000"/>
                  </a:schemeClr>
                </a:solidFill>
                <a:latin typeface="Arial" panose="020B0604020202020204" pitchFamily="34" charset="0"/>
                <a:cs typeface="Arial" panose="020B0604020202020204" pitchFamily="34" charset="0"/>
              </a:rPr>
              <a:t>Later in this presentation this will help with monitoring wells</a:t>
            </a:r>
          </a:p>
        </p:txBody>
      </p:sp>
      <p:sp>
        <p:nvSpPr>
          <p:cNvPr id="3" name="Slide Number Placeholder 1">
            <a:extLst>
              <a:ext uri="{FF2B5EF4-FFF2-40B4-BE49-F238E27FC236}">
                <a16:creationId xmlns:a16="http://schemas.microsoft.com/office/drawing/2014/main" id="{2DF22B08-4033-06C4-A331-8CE6BFC4691F}"/>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7</a:t>
            </a:fld>
            <a:endParaRPr lang="en-US" sz="1600">
              <a:solidFill>
                <a:schemeClr val="tx1"/>
              </a:solidFill>
              <a:latin typeface="Arial Rounded MT Bold" panose="020F0704030504030204" pitchFamily="34" charset="0"/>
            </a:endParaRPr>
          </a:p>
        </p:txBody>
      </p:sp>
      <p:graphicFrame>
        <p:nvGraphicFramePr>
          <p:cNvPr id="8" name="Object 7">
            <a:extLst>
              <a:ext uri="{FF2B5EF4-FFF2-40B4-BE49-F238E27FC236}">
                <a16:creationId xmlns:a16="http://schemas.microsoft.com/office/drawing/2014/main" id="{8BBFEF45-42B7-BFBC-116C-BECEE3E9530A}"/>
              </a:ext>
            </a:extLst>
          </p:cNvPr>
          <p:cNvGraphicFramePr>
            <a:graphicFrameLocks noChangeAspect="1"/>
          </p:cNvGraphicFramePr>
          <p:nvPr>
            <p:extLst>
              <p:ext uri="{D42A27DB-BD31-4B8C-83A1-F6EECF244321}">
                <p14:modId xmlns:p14="http://schemas.microsoft.com/office/powerpoint/2010/main" val="1059892211"/>
              </p:ext>
            </p:extLst>
          </p:nvPr>
        </p:nvGraphicFramePr>
        <p:xfrm>
          <a:off x="5078882" y="979544"/>
          <a:ext cx="1783191" cy="2612030"/>
        </p:xfrm>
        <a:graphic>
          <a:graphicData uri="http://schemas.openxmlformats.org/presentationml/2006/ole">
            <mc:AlternateContent xmlns:mc="http://schemas.openxmlformats.org/markup-compatibility/2006">
              <mc:Choice xmlns:v="urn:schemas-microsoft-com:vml" Requires="v">
                <p:oleObj name="CorelDRAW" r:id="rId4" imgW="2504179" imgH="3666341" progId="CorelDraw.Graphic.20">
                  <p:embed/>
                </p:oleObj>
              </mc:Choice>
              <mc:Fallback>
                <p:oleObj name="CorelDRAW" r:id="rId4" imgW="2504179" imgH="3666341" progId="CorelDraw.Graphic.20">
                  <p:embed/>
                  <p:pic>
                    <p:nvPicPr>
                      <p:cNvPr id="0" name=""/>
                      <p:cNvPicPr/>
                      <p:nvPr/>
                    </p:nvPicPr>
                    <p:blipFill>
                      <a:blip r:embed="rId5"/>
                      <a:stretch>
                        <a:fillRect/>
                      </a:stretch>
                    </p:blipFill>
                    <p:spPr>
                      <a:xfrm>
                        <a:off x="5078882" y="979544"/>
                        <a:ext cx="1783191" cy="2612030"/>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761DEC0A-C0F2-7398-3112-A1D9086CA445}"/>
              </a:ext>
            </a:extLst>
          </p:cNvPr>
          <p:cNvGraphicFramePr>
            <a:graphicFrameLocks noChangeAspect="1"/>
          </p:cNvGraphicFramePr>
          <p:nvPr>
            <p:extLst>
              <p:ext uri="{D42A27DB-BD31-4B8C-83A1-F6EECF244321}">
                <p14:modId xmlns:p14="http://schemas.microsoft.com/office/powerpoint/2010/main" val="1864314920"/>
              </p:ext>
            </p:extLst>
          </p:nvPr>
        </p:nvGraphicFramePr>
        <p:xfrm>
          <a:off x="7125869" y="945553"/>
          <a:ext cx="2642797" cy="2180911"/>
        </p:xfrm>
        <a:graphic>
          <a:graphicData uri="http://schemas.openxmlformats.org/presentationml/2006/ole">
            <mc:AlternateContent xmlns:mc="http://schemas.openxmlformats.org/markup-compatibility/2006">
              <mc:Choice xmlns:v="urn:schemas-microsoft-com:vml" Requires="v">
                <p:oleObj name="CorelDRAW" r:id="rId6" imgW="4342391" imgH="3583305" progId="CorelDraw.Graphic.20">
                  <p:embed/>
                </p:oleObj>
              </mc:Choice>
              <mc:Fallback>
                <p:oleObj name="CorelDRAW" r:id="rId6" imgW="4342391" imgH="3583305" progId="CorelDraw.Graphic.20">
                  <p:embed/>
                  <p:pic>
                    <p:nvPicPr>
                      <p:cNvPr id="0" name=""/>
                      <p:cNvPicPr/>
                      <p:nvPr/>
                    </p:nvPicPr>
                    <p:blipFill>
                      <a:blip r:embed="rId7"/>
                      <a:stretch>
                        <a:fillRect/>
                      </a:stretch>
                    </p:blipFill>
                    <p:spPr>
                      <a:xfrm>
                        <a:off x="7125869" y="945553"/>
                        <a:ext cx="2642797" cy="2180911"/>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8BE318D0-05D8-E830-9FED-E2F1DE0FE6EE}"/>
              </a:ext>
            </a:extLst>
          </p:cNvPr>
          <p:cNvGraphicFramePr>
            <a:graphicFrameLocks noChangeAspect="1"/>
          </p:cNvGraphicFramePr>
          <p:nvPr>
            <p:extLst>
              <p:ext uri="{D42A27DB-BD31-4B8C-83A1-F6EECF244321}">
                <p14:modId xmlns:p14="http://schemas.microsoft.com/office/powerpoint/2010/main" val="4047478795"/>
              </p:ext>
            </p:extLst>
          </p:nvPr>
        </p:nvGraphicFramePr>
        <p:xfrm>
          <a:off x="8489462" y="3255374"/>
          <a:ext cx="1922462" cy="1698425"/>
        </p:xfrm>
        <a:graphic>
          <a:graphicData uri="http://schemas.openxmlformats.org/presentationml/2006/ole">
            <mc:AlternateContent xmlns:mc="http://schemas.openxmlformats.org/markup-compatibility/2006">
              <mc:Choice xmlns:v="urn:schemas-microsoft-com:vml" Requires="v">
                <p:oleObj name="CorelDRAW" r:id="rId8" imgW="3868046" imgH="3417234" progId="CorelDraw.Graphic.20">
                  <p:embed/>
                </p:oleObj>
              </mc:Choice>
              <mc:Fallback>
                <p:oleObj name="CorelDRAW" r:id="rId8" imgW="3868046" imgH="3417234" progId="CorelDraw.Graphic.20">
                  <p:embed/>
                  <p:pic>
                    <p:nvPicPr>
                      <p:cNvPr id="0" name=""/>
                      <p:cNvPicPr/>
                      <p:nvPr/>
                    </p:nvPicPr>
                    <p:blipFill>
                      <a:blip r:embed="rId9"/>
                      <a:stretch>
                        <a:fillRect/>
                      </a:stretch>
                    </p:blipFill>
                    <p:spPr>
                      <a:xfrm>
                        <a:off x="8489462" y="3255374"/>
                        <a:ext cx="1922462" cy="1698425"/>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7BF69E0B-1733-8D47-9B2A-15AD1FC6AED8}"/>
              </a:ext>
            </a:extLst>
          </p:cNvPr>
          <p:cNvGraphicFramePr>
            <a:graphicFrameLocks noChangeAspect="1"/>
          </p:cNvGraphicFramePr>
          <p:nvPr>
            <p:extLst>
              <p:ext uri="{D42A27DB-BD31-4B8C-83A1-F6EECF244321}">
                <p14:modId xmlns:p14="http://schemas.microsoft.com/office/powerpoint/2010/main" val="2550169588"/>
              </p:ext>
            </p:extLst>
          </p:nvPr>
        </p:nvGraphicFramePr>
        <p:xfrm>
          <a:off x="9855598" y="4667241"/>
          <a:ext cx="1793875" cy="1928214"/>
        </p:xfrm>
        <a:graphic>
          <a:graphicData uri="http://schemas.openxmlformats.org/presentationml/2006/ole">
            <mc:AlternateContent xmlns:mc="http://schemas.openxmlformats.org/markup-compatibility/2006">
              <mc:Choice xmlns:v="urn:schemas-microsoft-com:vml" Requires="v">
                <p:oleObj name="CorelDRAW" r:id="rId10" imgW="3180229" imgH="3417234" progId="CorelDraw.Graphic.20">
                  <p:embed/>
                </p:oleObj>
              </mc:Choice>
              <mc:Fallback>
                <p:oleObj name="CorelDRAW" r:id="rId10" imgW="3180229" imgH="3417234" progId="CorelDraw.Graphic.20">
                  <p:embed/>
                  <p:pic>
                    <p:nvPicPr>
                      <p:cNvPr id="0" name=""/>
                      <p:cNvPicPr/>
                      <p:nvPr/>
                    </p:nvPicPr>
                    <p:blipFill>
                      <a:blip r:embed="rId11"/>
                      <a:stretch>
                        <a:fillRect/>
                      </a:stretch>
                    </p:blipFill>
                    <p:spPr>
                      <a:xfrm>
                        <a:off x="9855598" y="4667241"/>
                        <a:ext cx="1793875" cy="1928214"/>
                      </a:xfrm>
                      <a:prstGeom prst="rect">
                        <a:avLst/>
                      </a:prstGeom>
                    </p:spPr>
                  </p:pic>
                </p:oleObj>
              </mc:Fallback>
            </mc:AlternateContent>
          </a:graphicData>
        </a:graphic>
      </p:graphicFrame>
      <p:cxnSp>
        <p:nvCxnSpPr>
          <p:cNvPr id="23" name="Straight Arrow Connector 22">
            <a:extLst>
              <a:ext uri="{FF2B5EF4-FFF2-40B4-BE49-F238E27FC236}">
                <a16:creationId xmlns:a16="http://schemas.microsoft.com/office/drawing/2014/main" id="{D7583E5C-BE74-2AAB-2F7C-892BD26BB68B}"/>
              </a:ext>
            </a:extLst>
          </p:cNvPr>
          <p:cNvCxnSpPr>
            <a:cxnSpLocks/>
          </p:cNvCxnSpPr>
          <p:nvPr/>
        </p:nvCxnSpPr>
        <p:spPr>
          <a:xfrm flipV="1">
            <a:off x="7091767" y="2133600"/>
            <a:ext cx="1355500" cy="203200"/>
          </a:xfrm>
          <a:prstGeom prst="straightConnector1">
            <a:avLst/>
          </a:prstGeom>
          <a:ln w="38100">
            <a:solidFill>
              <a:schemeClr val="accent2">
                <a:lumMod val="75000"/>
              </a:schemeClr>
            </a:solidFill>
            <a:prstDash val="dashDot"/>
            <a:tailEnd type="stealth"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A368D82-5ED0-1C5E-F58C-E8ACE7EAE403}"/>
              </a:ext>
            </a:extLst>
          </p:cNvPr>
          <p:cNvCxnSpPr>
            <a:cxnSpLocks/>
          </p:cNvCxnSpPr>
          <p:nvPr/>
        </p:nvCxnSpPr>
        <p:spPr>
          <a:xfrm>
            <a:off x="7849391" y="2648114"/>
            <a:ext cx="786609" cy="780886"/>
          </a:xfrm>
          <a:prstGeom prst="straightConnector1">
            <a:avLst/>
          </a:prstGeom>
          <a:ln w="38100">
            <a:solidFill>
              <a:schemeClr val="accent2">
                <a:lumMod val="75000"/>
              </a:schemeClr>
            </a:solidFill>
            <a:prstDash val="dashDot"/>
            <a:tailEnd type="stealth"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5485D5A-1D72-AC98-3807-AA0557F90A15}"/>
              </a:ext>
            </a:extLst>
          </p:cNvPr>
          <p:cNvCxnSpPr>
            <a:cxnSpLocks/>
          </p:cNvCxnSpPr>
          <p:nvPr/>
        </p:nvCxnSpPr>
        <p:spPr>
          <a:xfrm>
            <a:off x="9768666" y="4104586"/>
            <a:ext cx="240087" cy="721397"/>
          </a:xfrm>
          <a:prstGeom prst="straightConnector1">
            <a:avLst/>
          </a:prstGeom>
          <a:ln w="38100">
            <a:solidFill>
              <a:schemeClr val="accent2">
                <a:lumMod val="75000"/>
              </a:schemeClr>
            </a:solidFill>
            <a:prstDash val="dashDot"/>
            <a:tailEnd type="stealth"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B36C8B0-2216-8E48-B41F-5BC8D833E3B4}"/>
              </a:ext>
            </a:extLst>
          </p:cNvPr>
          <p:cNvCxnSpPr>
            <a:cxnSpLocks/>
          </p:cNvCxnSpPr>
          <p:nvPr/>
        </p:nvCxnSpPr>
        <p:spPr>
          <a:xfrm flipV="1">
            <a:off x="6030403" y="2336800"/>
            <a:ext cx="1071199" cy="744518"/>
          </a:xfrm>
          <a:prstGeom prst="straightConnector1">
            <a:avLst/>
          </a:prstGeom>
          <a:ln w="38100">
            <a:solidFill>
              <a:schemeClr val="accent2">
                <a:lumMod val="75000"/>
              </a:schemeClr>
            </a:solidFill>
            <a:prstDash val="dashDot"/>
            <a:tailEnd type="none" w="lg" len="lg"/>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9697BAED-EAC8-E0FA-AB85-0D381479E7E2}"/>
              </a:ext>
            </a:extLst>
          </p:cNvPr>
          <p:cNvSpPr txBox="1"/>
          <p:nvPr/>
        </p:nvSpPr>
        <p:spPr>
          <a:xfrm>
            <a:off x="9648943" y="418627"/>
            <a:ext cx="2641600" cy="1138773"/>
          </a:xfrm>
          <a:prstGeom prst="rect">
            <a:avLst/>
          </a:prstGeom>
          <a:noFill/>
        </p:spPr>
        <p:txBody>
          <a:bodyPr wrap="square" rtlCol="0">
            <a:spAutoFit/>
          </a:bodyPr>
          <a:lstStyle/>
          <a:p>
            <a:pPr algn="ctr"/>
            <a:r>
              <a:rPr lang="en-US" sz="2400" b="1" dirty="0">
                <a:latin typeface="Arial Narrow" panose="020B0606020202030204" pitchFamily="34" charset="0"/>
                <a:cs typeface="Arial" panose="020B0604020202020204" pitchFamily="34" charset="0"/>
              </a:rPr>
              <a:t>Tract</a:t>
            </a:r>
          </a:p>
          <a:p>
            <a:pPr algn="ctr"/>
            <a:r>
              <a:rPr lang="en-US" sz="2400" b="1" dirty="0">
                <a:latin typeface="Arial Narrow" panose="020B0606020202030204" pitchFamily="34" charset="0"/>
                <a:cs typeface="Arial" panose="020B0604020202020204" pitchFamily="34" charset="0"/>
              </a:rPr>
              <a:t>¼ -mile/sq</a:t>
            </a:r>
          </a:p>
          <a:p>
            <a:pPr algn="ctr"/>
            <a:r>
              <a:rPr lang="en-US" b="1" dirty="0">
                <a:latin typeface="Arial Narrow" panose="020B0606020202030204" pitchFamily="34" charset="0"/>
                <a:cs typeface="Arial" panose="020B0604020202020204" pitchFamily="34" charset="0"/>
              </a:rPr>
              <a:t>AKA quarter-quarter</a:t>
            </a:r>
          </a:p>
        </p:txBody>
      </p:sp>
      <p:sp>
        <p:nvSpPr>
          <p:cNvPr id="36" name="TextBox 35">
            <a:extLst>
              <a:ext uri="{FF2B5EF4-FFF2-40B4-BE49-F238E27FC236}">
                <a16:creationId xmlns:a16="http://schemas.microsoft.com/office/drawing/2014/main" id="{ADFB5856-AA11-9FAE-CB54-D7376B23E36B}"/>
              </a:ext>
            </a:extLst>
          </p:cNvPr>
          <p:cNvSpPr txBox="1"/>
          <p:nvPr/>
        </p:nvSpPr>
        <p:spPr>
          <a:xfrm>
            <a:off x="1356745" y="4340316"/>
            <a:ext cx="5393321" cy="523220"/>
          </a:xfrm>
          <a:prstGeom prst="rect">
            <a:avLst/>
          </a:prstGeom>
          <a:noFill/>
        </p:spPr>
        <p:txBody>
          <a:bodyPr wrap="square" rtlCol="0">
            <a:spAutoFit/>
          </a:bodyPr>
          <a:lstStyle/>
          <a:p>
            <a:r>
              <a:rPr lang="en-US" sz="2800" b="1" dirty="0">
                <a:latin typeface="Arial Rounded MT Bold" panose="020F0704030504030204" pitchFamily="34" charset="0"/>
              </a:rPr>
              <a:t>02S03W14N01</a:t>
            </a:r>
            <a:r>
              <a:rPr lang="en-US" sz="2000" b="1" dirty="0">
                <a:latin typeface="Arial" panose="020B0604020202020204" pitchFamily="34" charset="0"/>
                <a:cs typeface="Arial" panose="020B0604020202020204" pitchFamily="34" charset="0"/>
              </a:rPr>
              <a:t>(as an example only)</a:t>
            </a:r>
            <a:endParaRPr lang="en-US" sz="2800" b="1"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43CBA8DB-2CC4-446B-3F71-129E57467454}"/>
              </a:ext>
            </a:extLst>
          </p:cNvPr>
          <p:cNvSpPr txBox="1"/>
          <p:nvPr/>
        </p:nvSpPr>
        <p:spPr>
          <a:xfrm>
            <a:off x="7251913" y="3460652"/>
            <a:ext cx="1322914" cy="1200329"/>
          </a:xfrm>
          <a:prstGeom prst="rect">
            <a:avLst/>
          </a:prstGeom>
          <a:noFill/>
        </p:spPr>
        <p:txBody>
          <a:bodyPr wrap="square" rtlCol="0">
            <a:spAutoFit/>
          </a:bodyPr>
          <a:lstStyle/>
          <a:p>
            <a:pPr algn="ctr"/>
            <a:r>
              <a:rPr lang="en-US" sz="2400" b="1" dirty="0">
                <a:latin typeface="Arial Narrow" panose="020B0606020202030204" pitchFamily="34" charset="0"/>
                <a:cs typeface="Arial" panose="020B0604020202020204" pitchFamily="34" charset="0"/>
              </a:rPr>
              <a:t>Section</a:t>
            </a:r>
          </a:p>
          <a:p>
            <a:pPr algn="ctr"/>
            <a:r>
              <a:rPr lang="en-US" sz="2400" b="1" dirty="0">
                <a:latin typeface="Arial Narrow" panose="020B0606020202030204" pitchFamily="34" charset="0"/>
                <a:cs typeface="Arial" panose="020B0604020202020204" pitchFamily="34" charset="0"/>
              </a:rPr>
              <a:t>1-mile</a:t>
            </a:r>
          </a:p>
          <a:p>
            <a:pPr algn="ctr"/>
            <a:r>
              <a:rPr lang="en-US" sz="2400" b="1" dirty="0">
                <a:latin typeface="Arial Narrow" panose="020B0606020202030204" pitchFamily="34" charset="0"/>
                <a:cs typeface="Arial" panose="020B0604020202020204" pitchFamily="34" charset="0"/>
              </a:rPr>
              <a:t>squares</a:t>
            </a:r>
          </a:p>
        </p:txBody>
      </p:sp>
      <p:sp>
        <p:nvSpPr>
          <p:cNvPr id="39" name="TextBox 38">
            <a:extLst>
              <a:ext uri="{FF2B5EF4-FFF2-40B4-BE49-F238E27FC236}">
                <a16:creationId xmlns:a16="http://schemas.microsoft.com/office/drawing/2014/main" id="{337875BD-8606-90BB-EF7B-74FB33DAB9B7}"/>
              </a:ext>
            </a:extLst>
          </p:cNvPr>
          <p:cNvSpPr txBox="1"/>
          <p:nvPr/>
        </p:nvSpPr>
        <p:spPr>
          <a:xfrm>
            <a:off x="6750066" y="150780"/>
            <a:ext cx="3308251" cy="1200329"/>
          </a:xfrm>
          <a:prstGeom prst="rect">
            <a:avLst/>
          </a:prstGeom>
          <a:noFill/>
        </p:spPr>
        <p:txBody>
          <a:bodyPr wrap="square" rtlCol="0">
            <a:spAutoFit/>
          </a:bodyPr>
          <a:lstStyle/>
          <a:p>
            <a:pPr algn="ctr"/>
            <a:r>
              <a:rPr lang="en-US" sz="2400" b="1" dirty="0">
                <a:latin typeface="Arial Narrow" panose="020B0606020202030204" pitchFamily="34" charset="0"/>
                <a:cs typeface="Arial" panose="020B0604020202020204" pitchFamily="34" charset="0"/>
              </a:rPr>
              <a:t>Township &amp; Range</a:t>
            </a:r>
          </a:p>
          <a:p>
            <a:pPr algn="ctr"/>
            <a:r>
              <a:rPr lang="en-US" sz="2400" b="1" dirty="0">
                <a:latin typeface="Arial Narrow" panose="020B0606020202030204" pitchFamily="34" charset="0"/>
                <a:cs typeface="Arial" panose="020B0604020202020204" pitchFamily="34" charset="0"/>
              </a:rPr>
              <a:t>6-mile</a:t>
            </a:r>
          </a:p>
          <a:p>
            <a:pPr algn="ctr"/>
            <a:r>
              <a:rPr lang="en-US" sz="2400" b="1" dirty="0">
                <a:latin typeface="Arial Narrow" panose="020B0606020202030204" pitchFamily="34" charset="0"/>
                <a:cs typeface="Arial" panose="020B0604020202020204" pitchFamily="34" charset="0"/>
              </a:rPr>
              <a:t>squares</a:t>
            </a:r>
          </a:p>
        </p:txBody>
      </p:sp>
      <p:sp>
        <p:nvSpPr>
          <p:cNvPr id="41" name="TextBox 40">
            <a:extLst>
              <a:ext uri="{FF2B5EF4-FFF2-40B4-BE49-F238E27FC236}">
                <a16:creationId xmlns:a16="http://schemas.microsoft.com/office/drawing/2014/main" id="{199B5402-BC58-759E-0E01-A6CCA9B72BF4}"/>
              </a:ext>
            </a:extLst>
          </p:cNvPr>
          <p:cNvSpPr txBox="1"/>
          <p:nvPr/>
        </p:nvSpPr>
        <p:spPr>
          <a:xfrm>
            <a:off x="522145" y="5029200"/>
            <a:ext cx="730638" cy="584775"/>
          </a:xfrm>
          <a:prstGeom prst="rect">
            <a:avLst/>
          </a:prstGeom>
          <a:noFill/>
        </p:spPr>
        <p:txBody>
          <a:bodyPr wrap="square">
            <a:spAutoFit/>
          </a:bodyPr>
          <a:lstStyle/>
          <a:p>
            <a:r>
              <a:rPr lang="en-US" sz="3200" b="1" dirty="0">
                <a:latin typeface="Arial Rounded MT Bold" panose="020F0704030504030204" pitchFamily="34" charset="0"/>
              </a:rPr>
              <a:t>02</a:t>
            </a:r>
            <a:endParaRPr lang="en-US" sz="3200" dirty="0"/>
          </a:p>
        </p:txBody>
      </p:sp>
      <p:sp>
        <p:nvSpPr>
          <p:cNvPr id="42" name="TextBox 41">
            <a:extLst>
              <a:ext uri="{FF2B5EF4-FFF2-40B4-BE49-F238E27FC236}">
                <a16:creationId xmlns:a16="http://schemas.microsoft.com/office/drawing/2014/main" id="{1AB37438-F17D-EC40-CA56-1A8EEEAC5114}"/>
              </a:ext>
            </a:extLst>
          </p:cNvPr>
          <p:cNvSpPr txBox="1"/>
          <p:nvPr/>
        </p:nvSpPr>
        <p:spPr>
          <a:xfrm>
            <a:off x="2521642" y="5486400"/>
            <a:ext cx="1039241" cy="400110"/>
          </a:xfrm>
          <a:prstGeom prst="rect">
            <a:avLst/>
          </a:prstGeom>
          <a:noFill/>
        </p:spPr>
        <p:txBody>
          <a:bodyPr wrap="square" rtlCol="0">
            <a:spAutoFit/>
          </a:bodyPr>
          <a:lstStyle/>
          <a:p>
            <a:pPr algn="ctr"/>
            <a:r>
              <a:rPr lang="en-US" sz="2000" b="1" dirty="0">
                <a:latin typeface="Arial Narrow" panose="020B0606020202030204" pitchFamily="34" charset="0"/>
                <a:cs typeface="Arial" panose="020B0604020202020204" pitchFamily="34" charset="0"/>
              </a:rPr>
              <a:t>Range</a:t>
            </a:r>
          </a:p>
        </p:txBody>
      </p:sp>
      <p:sp>
        <p:nvSpPr>
          <p:cNvPr id="43" name="TextBox 42">
            <a:extLst>
              <a:ext uri="{FF2B5EF4-FFF2-40B4-BE49-F238E27FC236}">
                <a16:creationId xmlns:a16="http://schemas.microsoft.com/office/drawing/2014/main" id="{34C1B0F0-FCBC-1662-D9C2-A495B364749C}"/>
              </a:ext>
            </a:extLst>
          </p:cNvPr>
          <p:cNvSpPr txBox="1"/>
          <p:nvPr/>
        </p:nvSpPr>
        <p:spPr>
          <a:xfrm>
            <a:off x="4829147" y="5029200"/>
            <a:ext cx="968770" cy="584775"/>
          </a:xfrm>
          <a:prstGeom prst="rect">
            <a:avLst/>
          </a:prstGeom>
          <a:noFill/>
        </p:spPr>
        <p:txBody>
          <a:bodyPr wrap="square">
            <a:spAutoFit/>
          </a:bodyPr>
          <a:lstStyle/>
          <a:p>
            <a:pPr algn="ctr"/>
            <a:r>
              <a:rPr lang="en-US" sz="3200" b="1" dirty="0">
                <a:latin typeface="Arial Rounded MT Bold" panose="020F0704030504030204" pitchFamily="34" charset="0"/>
              </a:rPr>
              <a:t>14</a:t>
            </a:r>
            <a:endParaRPr lang="en-US" sz="3200" dirty="0"/>
          </a:p>
        </p:txBody>
      </p:sp>
      <p:sp>
        <p:nvSpPr>
          <p:cNvPr id="44" name="TextBox 43">
            <a:extLst>
              <a:ext uri="{FF2B5EF4-FFF2-40B4-BE49-F238E27FC236}">
                <a16:creationId xmlns:a16="http://schemas.microsoft.com/office/drawing/2014/main" id="{34C8BBC4-7455-7B6D-E3DC-6C545E9669AB}"/>
              </a:ext>
            </a:extLst>
          </p:cNvPr>
          <p:cNvSpPr txBox="1"/>
          <p:nvPr/>
        </p:nvSpPr>
        <p:spPr>
          <a:xfrm>
            <a:off x="4778581" y="5486400"/>
            <a:ext cx="1039525" cy="400110"/>
          </a:xfrm>
          <a:prstGeom prst="rect">
            <a:avLst/>
          </a:prstGeom>
          <a:noFill/>
        </p:spPr>
        <p:txBody>
          <a:bodyPr wrap="square" rtlCol="0">
            <a:spAutoFit/>
          </a:bodyPr>
          <a:lstStyle/>
          <a:p>
            <a:pPr algn="ctr"/>
            <a:r>
              <a:rPr lang="en-US" sz="2000" b="1" dirty="0">
                <a:latin typeface="Arial Narrow" panose="020B0606020202030204" pitchFamily="34" charset="0"/>
                <a:cs typeface="Arial" panose="020B0604020202020204" pitchFamily="34" charset="0"/>
              </a:rPr>
              <a:t>Section</a:t>
            </a:r>
          </a:p>
        </p:txBody>
      </p:sp>
      <p:sp>
        <p:nvSpPr>
          <p:cNvPr id="45" name="TextBox 44">
            <a:extLst>
              <a:ext uri="{FF2B5EF4-FFF2-40B4-BE49-F238E27FC236}">
                <a16:creationId xmlns:a16="http://schemas.microsoft.com/office/drawing/2014/main" id="{CC92D020-F112-E87F-C34C-7B1B9AEA91E6}"/>
              </a:ext>
            </a:extLst>
          </p:cNvPr>
          <p:cNvSpPr txBox="1"/>
          <p:nvPr/>
        </p:nvSpPr>
        <p:spPr>
          <a:xfrm>
            <a:off x="5910432" y="5029200"/>
            <a:ext cx="968770" cy="584775"/>
          </a:xfrm>
          <a:prstGeom prst="rect">
            <a:avLst/>
          </a:prstGeom>
          <a:noFill/>
        </p:spPr>
        <p:txBody>
          <a:bodyPr wrap="square">
            <a:spAutoFit/>
          </a:bodyPr>
          <a:lstStyle/>
          <a:p>
            <a:pPr algn="ctr"/>
            <a:r>
              <a:rPr lang="en-US" sz="3200" b="1" dirty="0">
                <a:latin typeface="Arial Rounded MT Bold" panose="020F0704030504030204" pitchFamily="34" charset="0"/>
              </a:rPr>
              <a:t>C</a:t>
            </a:r>
            <a:endParaRPr lang="en-US" sz="3200" dirty="0"/>
          </a:p>
        </p:txBody>
      </p:sp>
      <p:sp>
        <p:nvSpPr>
          <p:cNvPr id="46" name="TextBox 45">
            <a:extLst>
              <a:ext uri="{FF2B5EF4-FFF2-40B4-BE49-F238E27FC236}">
                <a16:creationId xmlns:a16="http://schemas.microsoft.com/office/drawing/2014/main" id="{E07AD753-0486-D0CF-2D91-8A9FAA28D8E5}"/>
              </a:ext>
            </a:extLst>
          </p:cNvPr>
          <p:cNvSpPr txBox="1"/>
          <p:nvPr/>
        </p:nvSpPr>
        <p:spPr>
          <a:xfrm>
            <a:off x="5802122" y="5486400"/>
            <a:ext cx="1039525" cy="400110"/>
          </a:xfrm>
          <a:prstGeom prst="rect">
            <a:avLst/>
          </a:prstGeom>
          <a:noFill/>
        </p:spPr>
        <p:txBody>
          <a:bodyPr wrap="square" rtlCol="0">
            <a:spAutoFit/>
          </a:bodyPr>
          <a:lstStyle/>
          <a:p>
            <a:pPr algn="ctr"/>
            <a:r>
              <a:rPr lang="en-US" sz="2000" b="1" dirty="0">
                <a:latin typeface="Arial Narrow" panose="020B0606020202030204" pitchFamily="34" charset="0"/>
                <a:cs typeface="Arial" panose="020B0604020202020204" pitchFamily="34" charset="0"/>
              </a:rPr>
              <a:t>Tract</a:t>
            </a:r>
          </a:p>
        </p:txBody>
      </p:sp>
      <p:sp>
        <p:nvSpPr>
          <p:cNvPr id="47" name="TextBox 46">
            <a:extLst>
              <a:ext uri="{FF2B5EF4-FFF2-40B4-BE49-F238E27FC236}">
                <a16:creationId xmlns:a16="http://schemas.microsoft.com/office/drawing/2014/main" id="{2892DFE4-6067-F6F5-5F9C-194C4A40CF3A}"/>
              </a:ext>
            </a:extLst>
          </p:cNvPr>
          <p:cNvSpPr txBox="1"/>
          <p:nvPr/>
        </p:nvSpPr>
        <p:spPr>
          <a:xfrm>
            <a:off x="7339980" y="5029200"/>
            <a:ext cx="968770" cy="584775"/>
          </a:xfrm>
          <a:prstGeom prst="rect">
            <a:avLst/>
          </a:prstGeom>
          <a:noFill/>
        </p:spPr>
        <p:txBody>
          <a:bodyPr wrap="square">
            <a:spAutoFit/>
          </a:bodyPr>
          <a:lstStyle/>
          <a:p>
            <a:pPr algn="ctr"/>
            <a:r>
              <a:rPr lang="en-US" sz="3200" b="1" dirty="0">
                <a:latin typeface="Arial Rounded MT Bold" panose="020F0704030504030204" pitchFamily="34" charset="0"/>
              </a:rPr>
              <a:t>01</a:t>
            </a:r>
            <a:endParaRPr lang="en-US" sz="3200" dirty="0"/>
          </a:p>
        </p:txBody>
      </p:sp>
      <p:sp>
        <p:nvSpPr>
          <p:cNvPr id="48" name="TextBox 47">
            <a:extLst>
              <a:ext uri="{FF2B5EF4-FFF2-40B4-BE49-F238E27FC236}">
                <a16:creationId xmlns:a16="http://schemas.microsoft.com/office/drawing/2014/main" id="{57DC12B5-5BA5-A780-F521-65C3D376D5E7}"/>
              </a:ext>
            </a:extLst>
          </p:cNvPr>
          <p:cNvSpPr txBox="1"/>
          <p:nvPr/>
        </p:nvSpPr>
        <p:spPr>
          <a:xfrm>
            <a:off x="6819936" y="5486400"/>
            <a:ext cx="2070064" cy="707886"/>
          </a:xfrm>
          <a:prstGeom prst="rect">
            <a:avLst/>
          </a:prstGeom>
          <a:noFill/>
        </p:spPr>
        <p:txBody>
          <a:bodyPr wrap="square" rtlCol="0">
            <a:spAutoFit/>
          </a:bodyPr>
          <a:lstStyle/>
          <a:p>
            <a:pPr algn="ctr"/>
            <a:r>
              <a:rPr lang="en-US" sz="2000" b="1" dirty="0">
                <a:latin typeface="Arial Narrow" panose="020B0606020202030204" pitchFamily="34" charset="0"/>
                <a:cs typeface="Arial" panose="020B0604020202020204" pitchFamily="34" charset="0"/>
              </a:rPr>
              <a:t>Sequence number in Tract</a:t>
            </a:r>
          </a:p>
        </p:txBody>
      </p:sp>
      <p:sp>
        <p:nvSpPr>
          <p:cNvPr id="49" name="TextBox 48">
            <a:extLst>
              <a:ext uri="{FF2B5EF4-FFF2-40B4-BE49-F238E27FC236}">
                <a16:creationId xmlns:a16="http://schemas.microsoft.com/office/drawing/2014/main" id="{D00F0357-BD20-AB3E-9DFF-A510810EE213}"/>
              </a:ext>
            </a:extLst>
          </p:cNvPr>
          <p:cNvSpPr txBox="1"/>
          <p:nvPr/>
        </p:nvSpPr>
        <p:spPr>
          <a:xfrm>
            <a:off x="3590696" y="5544526"/>
            <a:ext cx="1165981" cy="707886"/>
          </a:xfrm>
          <a:prstGeom prst="rect">
            <a:avLst/>
          </a:prstGeom>
          <a:noFill/>
        </p:spPr>
        <p:txBody>
          <a:bodyPr wrap="square" rtlCol="0">
            <a:spAutoFit/>
          </a:bodyPr>
          <a:lstStyle/>
          <a:p>
            <a:pPr algn="ctr"/>
            <a:r>
              <a:rPr lang="en-US" sz="2000" b="1" dirty="0">
                <a:latin typeface="Arial Narrow" panose="020B0606020202030204" pitchFamily="34" charset="0"/>
                <a:cs typeface="Arial" panose="020B0604020202020204" pitchFamily="34" charset="0"/>
              </a:rPr>
              <a:t>E or W of </a:t>
            </a:r>
          </a:p>
          <a:p>
            <a:pPr algn="ctr"/>
            <a:r>
              <a:rPr lang="en-US" sz="2000" b="1" dirty="0">
                <a:latin typeface="Arial Narrow" panose="020B0606020202030204" pitchFamily="34" charset="0"/>
                <a:cs typeface="Arial" panose="020B0604020202020204" pitchFamily="34" charset="0"/>
              </a:rPr>
              <a:t>Meridian</a:t>
            </a:r>
          </a:p>
        </p:txBody>
      </p:sp>
      <p:sp>
        <p:nvSpPr>
          <p:cNvPr id="50" name="TextBox 49">
            <a:extLst>
              <a:ext uri="{FF2B5EF4-FFF2-40B4-BE49-F238E27FC236}">
                <a16:creationId xmlns:a16="http://schemas.microsoft.com/office/drawing/2014/main" id="{E1BB7A71-BA63-C410-BB64-EED30E5678D0}"/>
              </a:ext>
            </a:extLst>
          </p:cNvPr>
          <p:cNvSpPr txBox="1"/>
          <p:nvPr/>
        </p:nvSpPr>
        <p:spPr>
          <a:xfrm>
            <a:off x="1146398" y="5548041"/>
            <a:ext cx="1631754" cy="707886"/>
          </a:xfrm>
          <a:prstGeom prst="rect">
            <a:avLst/>
          </a:prstGeom>
          <a:noFill/>
        </p:spPr>
        <p:txBody>
          <a:bodyPr wrap="square" rtlCol="0">
            <a:spAutoFit/>
          </a:bodyPr>
          <a:lstStyle/>
          <a:p>
            <a:pPr algn="ctr"/>
            <a:r>
              <a:rPr lang="en-US" sz="2000" b="1" dirty="0">
                <a:latin typeface="Arial Narrow" panose="020B0606020202030204" pitchFamily="34" charset="0"/>
                <a:cs typeface="Arial" panose="020B0604020202020204" pitchFamily="34" charset="0"/>
              </a:rPr>
              <a:t>N  or S of </a:t>
            </a:r>
          </a:p>
          <a:p>
            <a:pPr algn="ctr"/>
            <a:r>
              <a:rPr lang="en-US" sz="2000" b="1" dirty="0">
                <a:latin typeface="Arial Narrow" panose="020B0606020202030204" pitchFamily="34" charset="0"/>
                <a:cs typeface="Arial" panose="020B0604020202020204" pitchFamily="34" charset="0"/>
              </a:rPr>
              <a:t>Baseline</a:t>
            </a:r>
          </a:p>
        </p:txBody>
      </p:sp>
      <p:sp>
        <p:nvSpPr>
          <p:cNvPr id="52" name="TextBox 51">
            <a:extLst>
              <a:ext uri="{FF2B5EF4-FFF2-40B4-BE49-F238E27FC236}">
                <a16:creationId xmlns:a16="http://schemas.microsoft.com/office/drawing/2014/main" id="{376C27ED-7E9A-F1BF-88DE-C5E51E03DC31}"/>
              </a:ext>
            </a:extLst>
          </p:cNvPr>
          <p:cNvSpPr txBox="1"/>
          <p:nvPr/>
        </p:nvSpPr>
        <p:spPr>
          <a:xfrm>
            <a:off x="1764495" y="5029200"/>
            <a:ext cx="470763" cy="584775"/>
          </a:xfrm>
          <a:prstGeom prst="rect">
            <a:avLst/>
          </a:prstGeom>
          <a:noFill/>
        </p:spPr>
        <p:txBody>
          <a:bodyPr wrap="square">
            <a:spAutoFit/>
          </a:bodyPr>
          <a:lstStyle/>
          <a:p>
            <a:r>
              <a:rPr lang="en-US" sz="3200" b="1" dirty="0">
                <a:latin typeface="Arial Rounded MT Bold" panose="020F0704030504030204" pitchFamily="34" charset="0"/>
              </a:rPr>
              <a:t>S</a:t>
            </a:r>
            <a:endParaRPr lang="en-US" sz="3200" dirty="0"/>
          </a:p>
        </p:txBody>
      </p:sp>
      <p:sp>
        <p:nvSpPr>
          <p:cNvPr id="53" name="TextBox 52">
            <a:extLst>
              <a:ext uri="{FF2B5EF4-FFF2-40B4-BE49-F238E27FC236}">
                <a16:creationId xmlns:a16="http://schemas.microsoft.com/office/drawing/2014/main" id="{3E64A669-4992-5119-7161-8F028179AFE1}"/>
              </a:ext>
            </a:extLst>
          </p:cNvPr>
          <p:cNvSpPr txBox="1"/>
          <p:nvPr/>
        </p:nvSpPr>
        <p:spPr>
          <a:xfrm>
            <a:off x="2717958" y="5029200"/>
            <a:ext cx="668425" cy="584775"/>
          </a:xfrm>
          <a:prstGeom prst="rect">
            <a:avLst/>
          </a:prstGeom>
          <a:noFill/>
        </p:spPr>
        <p:txBody>
          <a:bodyPr wrap="square">
            <a:spAutoFit/>
          </a:bodyPr>
          <a:lstStyle/>
          <a:p>
            <a:r>
              <a:rPr lang="en-US" sz="3200" b="1" dirty="0">
                <a:latin typeface="Arial Rounded MT Bold" panose="020F0704030504030204" pitchFamily="34" charset="0"/>
              </a:rPr>
              <a:t>03</a:t>
            </a:r>
            <a:endParaRPr lang="en-US" sz="3200" dirty="0"/>
          </a:p>
        </p:txBody>
      </p:sp>
      <p:sp>
        <p:nvSpPr>
          <p:cNvPr id="54" name="TextBox 53">
            <a:extLst>
              <a:ext uri="{FF2B5EF4-FFF2-40B4-BE49-F238E27FC236}">
                <a16:creationId xmlns:a16="http://schemas.microsoft.com/office/drawing/2014/main" id="{30180203-06F5-1235-ADD7-4D50628FBEC6}"/>
              </a:ext>
            </a:extLst>
          </p:cNvPr>
          <p:cNvSpPr txBox="1"/>
          <p:nvPr/>
        </p:nvSpPr>
        <p:spPr>
          <a:xfrm>
            <a:off x="3833293" y="5034737"/>
            <a:ext cx="649138" cy="584775"/>
          </a:xfrm>
          <a:prstGeom prst="rect">
            <a:avLst/>
          </a:prstGeom>
          <a:noFill/>
        </p:spPr>
        <p:txBody>
          <a:bodyPr wrap="square">
            <a:spAutoFit/>
          </a:bodyPr>
          <a:lstStyle/>
          <a:p>
            <a:r>
              <a:rPr lang="en-US" sz="3200" b="1" dirty="0">
                <a:latin typeface="Arial Rounded MT Bold" panose="020F0704030504030204" pitchFamily="34" charset="0"/>
              </a:rPr>
              <a:t>W</a:t>
            </a:r>
            <a:endParaRPr lang="en-US" sz="3200" dirty="0"/>
          </a:p>
        </p:txBody>
      </p:sp>
      <p:sp>
        <p:nvSpPr>
          <p:cNvPr id="55" name="TextBox 54">
            <a:extLst>
              <a:ext uri="{FF2B5EF4-FFF2-40B4-BE49-F238E27FC236}">
                <a16:creationId xmlns:a16="http://schemas.microsoft.com/office/drawing/2014/main" id="{701FBA64-EC1E-C745-2E8C-9A87E60460A3}"/>
              </a:ext>
            </a:extLst>
          </p:cNvPr>
          <p:cNvSpPr txBox="1"/>
          <p:nvPr/>
        </p:nvSpPr>
        <p:spPr>
          <a:xfrm>
            <a:off x="119575" y="5486400"/>
            <a:ext cx="1507454" cy="400110"/>
          </a:xfrm>
          <a:prstGeom prst="rect">
            <a:avLst/>
          </a:prstGeom>
          <a:noFill/>
        </p:spPr>
        <p:txBody>
          <a:bodyPr wrap="square" rtlCol="0">
            <a:spAutoFit/>
          </a:bodyPr>
          <a:lstStyle/>
          <a:p>
            <a:pPr algn="ctr"/>
            <a:r>
              <a:rPr lang="en-US" sz="2000" b="1" dirty="0">
                <a:latin typeface="Arial Narrow" panose="020B0606020202030204" pitchFamily="34" charset="0"/>
                <a:cs typeface="Arial" panose="020B0604020202020204" pitchFamily="34" charset="0"/>
              </a:rPr>
              <a:t>Township</a:t>
            </a:r>
          </a:p>
        </p:txBody>
      </p:sp>
      <p:pic>
        <p:nvPicPr>
          <p:cNvPr id="1026" name="Picture 2" descr="Download Well 9A SVG | FreePNGimg">
            <a:extLst>
              <a:ext uri="{FF2B5EF4-FFF2-40B4-BE49-F238E27FC236}">
                <a16:creationId xmlns:a16="http://schemas.microsoft.com/office/drawing/2014/main" id="{0DA1B312-A00E-B9FB-C378-66CD9A18029D}"/>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5302" b="94516" l="9916" r="89241">
                        <a14:foregroundMark x1="50844" y1="39671" x2="50844" y2="39671"/>
                        <a14:foregroundMark x1="57384" y1="39488" x2="57384" y2="39488"/>
                        <a14:foregroundMark x1="56118" y1="39488" x2="56118" y2="39488"/>
                        <a14:foregroundMark x1="60759" y1="39488" x2="60759" y2="39488"/>
                        <a14:foregroundMark x1="65823" y1="38940" x2="65823" y2="38940"/>
                        <a14:foregroundMark x1="35021" y1="41133" x2="35021" y2="41133"/>
                        <a14:foregroundMark x1="35021" y1="41133" x2="35021" y2="41133"/>
                        <a14:foregroundMark x1="32489" y1="39305" x2="32489" y2="39305"/>
                        <a14:foregroundMark x1="32489" y1="56307" x2="32489" y2="56307"/>
                        <a14:foregroundMark x1="33966" y1="55027" x2="33966" y2="55027"/>
                        <a14:foregroundMark x1="34177" y1="47715" x2="34177" y2="47715"/>
                        <a14:foregroundMark x1="21941" y1="46069" x2="21941" y2="46069"/>
                        <a14:foregroundMark x1="22785" y1="46984" x2="22785" y2="46984"/>
                        <a14:foregroundMark x1="78903" y1="48995" x2="78903" y2="48995"/>
                        <a14:foregroundMark x1="78903" y1="48995" x2="78903" y2="48995"/>
                        <a14:foregroundMark x1="80169" y1="40768" x2="80169" y2="40768"/>
                        <a14:foregroundMark x1="88186" y1="48263" x2="88186" y2="48263"/>
                        <a14:foregroundMark x1="88186" y1="43876" x2="88186" y2="43876"/>
                        <a14:foregroundMark x1="40717" y1="8227" x2="40717" y2="8227"/>
                        <a14:foregroundMark x1="59072" y1="13346" x2="59072" y2="13346"/>
                        <a14:foregroundMark x1="66034" y1="21207" x2="66034" y2="21207"/>
                        <a14:foregroundMark x1="67932" y1="26325" x2="67932" y2="26325"/>
                        <a14:foregroundMark x1="28270" y1="26143" x2="28270" y2="26143"/>
                        <a14:foregroundMark x1="50000" y1="27239" x2="50000" y2="27239"/>
                        <a14:foregroundMark x1="60127" y1="27057" x2="60127" y2="27057"/>
                        <a14:foregroundMark x1="60127" y1="27057" x2="60127" y2="27057"/>
                        <a14:foregroundMark x1="43882" y1="26325" x2="43882" y2="26325"/>
                        <a14:foregroundMark x1="43882" y1="26325" x2="43882" y2="26325"/>
                        <a14:foregroundMark x1="32068" y1="26325" x2="32068" y2="26325"/>
                        <a14:foregroundMark x1="32068" y1="26325" x2="32068" y2="26325"/>
                        <a14:foregroundMark x1="29747" y1="19013" x2="29747" y2="19013"/>
                        <a14:foregroundMark x1="29747" y1="19013" x2="29747" y2="19013"/>
                        <a14:foregroundMark x1="38819" y1="21207" x2="38819" y2="21207"/>
                        <a14:foregroundMark x1="38819" y1="21207" x2="38819" y2="21207"/>
                        <a14:foregroundMark x1="43882" y1="21207" x2="66245" y2="21207"/>
                        <a14:foregroundMark x1="50000" y1="13711" x2="69198" y2="15174"/>
                        <a14:foregroundMark x1="56751" y1="5850" x2="64979" y2="7130"/>
                        <a14:foregroundMark x1="64979" y1="7130" x2="64979" y2="7130"/>
                        <a14:foregroundMark x1="48945" y1="38940" x2="48945" y2="38940"/>
                        <a14:foregroundMark x1="50000" y1="62157" x2="50000" y2="62157"/>
                        <a14:foregroundMark x1="50211" y1="62340" x2="51055" y2="62340"/>
                        <a14:foregroundMark x1="51477" y1="62340" x2="51477" y2="62340"/>
                        <a14:foregroundMark x1="33333" y1="73857" x2="33333" y2="73857"/>
                        <a14:foregroundMark x1="33333" y1="73857" x2="33333" y2="73857"/>
                        <a14:foregroundMark x1="33122" y1="73857" x2="33122" y2="73857"/>
                        <a14:foregroundMark x1="33122" y1="73126" x2="33122" y2="73126"/>
                        <a14:foregroundMark x1="33122" y1="72578" x2="33122" y2="72578"/>
                        <a14:foregroundMark x1="33122" y1="72578" x2="33122" y2="72578"/>
                        <a14:foregroundMark x1="33755" y1="71664" x2="33755" y2="71664"/>
                        <a14:foregroundMark x1="33755" y1="71664" x2="33755" y2="71664"/>
                        <a14:foregroundMark x1="33755" y1="71664" x2="33755" y2="71664"/>
                        <a14:foregroundMark x1="33755" y1="71115" x2="33755" y2="71115"/>
                        <a14:foregroundMark x1="33755" y1="71115" x2="33755" y2="71115"/>
                        <a14:foregroundMark x1="33755" y1="71115" x2="33755" y2="71115"/>
                        <a14:foregroundMark x1="33755" y1="71115" x2="33755" y2="71115"/>
                        <a14:foregroundMark x1="33755" y1="71115" x2="33755" y2="71115"/>
                        <a14:foregroundMark x1="34177" y1="71115" x2="34177" y2="71115"/>
                        <a14:foregroundMark x1="21941" y1="81353" x2="21941" y2="81353"/>
                        <a14:foregroundMark x1="21941" y1="81353" x2="21941" y2="81353"/>
                        <a14:foregroundMark x1="21941" y1="81353" x2="21941" y2="81353"/>
                        <a14:foregroundMark x1="22152" y1="81170" x2="36709" y2="82450"/>
                        <a14:foregroundMark x1="28692" y1="71481" x2="37342" y2="87203"/>
                        <a14:foregroundMark x1="37342" y1="87203" x2="40928" y2="89762"/>
                        <a14:foregroundMark x1="45992" y1="71846" x2="48312" y2="85558"/>
                        <a14:foregroundMark x1="56540" y1="76965" x2="60338" y2="89214"/>
                        <a14:foregroundMark x1="77848" y1="86289" x2="79747" y2="90494"/>
                        <a14:foregroundMark x1="56751" y1="94516" x2="53165" y2="93784"/>
                      </a14:backgroundRemoval>
                    </a14:imgEffect>
                  </a14:imgLayer>
                </a14:imgProps>
              </a:ext>
              <a:ext uri="{28A0092B-C50C-407E-A947-70E740481C1C}">
                <a14:useLocalDpi xmlns:a14="http://schemas.microsoft.com/office/drawing/2010/main" val="0"/>
              </a:ext>
            </a:extLst>
          </a:blip>
          <a:srcRect/>
          <a:stretch>
            <a:fillRect/>
          </a:stretch>
        </p:blipFill>
        <p:spPr bwMode="auto">
          <a:xfrm>
            <a:off x="10358626" y="2253292"/>
            <a:ext cx="415529" cy="4795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shing Well Free Stock Photo - Public Domain Pictures">
            <a:extLst>
              <a:ext uri="{FF2B5EF4-FFF2-40B4-BE49-F238E27FC236}">
                <a16:creationId xmlns:a16="http://schemas.microsoft.com/office/drawing/2014/main" id="{CB82D245-FD13-1602-08A5-A1347E28D369}"/>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rcRect l="14883" t="10579" r="14875" b="10969"/>
          <a:stretch/>
        </p:blipFill>
        <p:spPr bwMode="auto">
          <a:xfrm>
            <a:off x="11292677" y="2537197"/>
            <a:ext cx="415529" cy="464100"/>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1E16E114-161D-5603-D889-072E32EAA209}"/>
              </a:ext>
            </a:extLst>
          </p:cNvPr>
          <p:cNvSpPr txBox="1"/>
          <p:nvPr/>
        </p:nvSpPr>
        <p:spPr>
          <a:xfrm>
            <a:off x="11198225" y="2937057"/>
            <a:ext cx="705087" cy="276999"/>
          </a:xfrm>
          <a:prstGeom prst="rect">
            <a:avLst/>
          </a:prstGeom>
          <a:noFill/>
        </p:spPr>
        <p:txBody>
          <a:bodyPr wrap="square" rtlCol="0">
            <a:spAutoFit/>
          </a:bodyPr>
          <a:lstStyle/>
          <a:p>
            <a:pPr algn="ctr"/>
            <a:r>
              <a:rPr lang="en-US" sz="1200" b="1" dirty="0">
                <a:latin typeface="Arial Narrow" panose="020B0606020202030204" pitchFamily="34" charset="0"/>
                <a:cs typeface="Arial" panose="020B0604020202020204" pitchFamily="34" charset="0"/>
              </a:rPr>
              <a:t>Well 01</a:t>
            </a:r>
          </a:p>
        </p:txBody>
      </p:sp>
      <p:sp>
        <p:nvSpPr>
          <p:cNvPr id="62" name="TextBox 61">
            <a:extLst>
              <a:ext uri="{FF2B5EF4-FFF2-40B4-BE49-F238E27FC236}">
                <a16:creationId xmlns:a16="http://schemas.microsoft.com/office/drawing/2014/main" id="{97BEC17E-8C9F-9438-BDAD-B520EA9A0431}"/>
              </a:ext>
            </a:extLst>
          </p:cNvPr>
          <p:cNvSpPr txBox="1"/>
          <p:nvPr/>
        </p:nvSpPr>
        <p:spPr>
          <a:xfrm>
            <a:off x="10213683" y="2681995"/>
            <a:ext cx="705087" cy="276999"/>
          </a:xfrm>
          <a:prstGeom prst="rect">
            <a:avLst/>
          </a:prstGeom>
          <a:noFill/>
        </p:spPr>
        <p:txBody>
          <a:bodyPr wrap="square" rtlCol="0">
            <a:spAutoFit/>
          </a:bodyPr>
          <a:lstStyle/>
          <a:p>
            <a:pPr algn="ctr"/>
            <a:r>
              <a:rPr lang="en-US" sz="1200" b="1" dirty="0">
                <a:latin typeface="Arial Narrow" panose="020B0606020202030204" pitchFamily="34" charset="0"/>
                <a:cs typeface="Arial" panose="020B0604020202020204" pitchFamily="34" charset="0"/>
              </a:rPr>
              <a:t>Well 02</a:t>
            </a:r>
          </a:p>
        </p:txBody>
      </p:sp>
      <p:pic>
        <p:nvPicPr>
          <p:cNvPr id="1030" name="Picture 6" descr="SVG &gt; ages water spring well - Free SVG Image &amp; Icon. | SVG Silh">
            <a:extLst>
              <a:ext uri="{FF2B5EF4-FFF2-40B4-BE49-F238E27FC236}">
                <a16:creationId xmlns:a16="http://schemas.microsoft.com/office/drawing/2014/main" id="{AF36CBA7-64B4-E3A1-36CF-AAA1D49ED099}"/>
              </a:ext>
            </a:extLst>
          </p:cNvPr>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10000" b="90000" l="10000" r="90000">
                        <a14:backgroundMark x1="71308" y1="33333" x2="71308" y2="33333"/>
                        <a14:backgroundMark x1="65190" y1="33333" x2="65190" y2="33333"/>
                        <a14:backgroundMark x1="33122" y1="32597" x2="33122" y2="32597"/>
                        <a14:backgroundMark x1="27004" y1="32781" x2="27004" y2="32781"/>
                      </a14:backgroundRemoval>
                    </a14:imgEffect>
                  </a14:imgLayer>
                </a14:imgProps>
              </a:ext>
              <a:ext uri="{28A0092B-C50C-407E-A947-70E740481C1C}">
                <a14:useLocalDpi xmlns:a14="http://schemas.microsoft.com/office/drawing/2010/main" val="0"/>
              </a:ext>
            </a:extLst>
          </a:blip>
          <a:srcRect/>
          <a:stretch>
            <a:fillRect/>
          </a:stretch>
        </p:blipFill>
        <p:spPr bwMode="auto">
          <a:xfrm>
            <a:off x="11188221" y="1627906"/>
            <a:ext cx="385052" cy="622051"/>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a:extLst>
              <a:ext uri="{FF2B5EF4-FFF2-40B4-BE49-F238E27FC236}">
                <a16:creationId xmlns:a16="http://schemas.microsoft.com/office/drawing/2014/main" id="{8E812AEF-5036-238E-061C-D1CA839E236F}"/>
              </a:ext>
            </a:extLst>
          </p:cNvPr>
          <p:cNvSpPr txBox="1"/>
          <p:nvPr/>
        </p:nvSpPr>
        <p:spPr>
          <a:xfrm>
            <a:off x="10617200" y="1742797"/>
            <a:ext cx="705087" cy="276999"/>
          </a:xfrm>
          <a:prstGeom prst="rect">
            <a:avLst/>
          </a:prstGeom>
          <a:noFill/>
        </p:spPr>
        <p:txBody>
          <a:bodyPr wrap="square" rtlCol="0">
            <a:spAutoFit/>
          </a:bodyPr>
          <a:lstStyle/>
          <a:p>
            <a:pPr algn="ctr"/>
            <a:r>
              <a:rPr lang="en-US" sz="1200" b="1" dirty="0">
                <a:latin typeface="Arial Narrow" panose="020B0606020202030204" pitchFamily="34" charset="0"/>
                <a:cs typeface="Arial" panose="020B0604020202020204" pitchFamily="34" charset="0"/>
              </a:rPr>
              <a:t>Well 03</a:t>
            </a:r>
          </a:p>
        </p:txBody>
      </p:sp>
      <p:cxnSp>
        <p:nvCxnSpPr>
          <p:cNvPr id="1025" name="Straight Arrow Connector 1024">
            <a:extLst>
              <a:ext uri="{FF2B5EF4-FFF2-40B4-BE49-F238E27FC236}">
                <a16:creationId xmlns:a16="http://schemas.microsoft.com/office/drawing/2014/main" id="{E28C2CC3-1624-5C2E-51C8-87890718CD81}"/>
              </a:ext>
            </a:extLst>
          </p:cNvPr>
          <p:cNvCxnSpPr>
            <a:cxnSpLocks/>
            <a:endCxn id="61" idx="2"/>
          </p:cNvCxnSpPr>
          <p:nvPr/>
        </p:nvCxnSpPr>
        <p:spPr>
          <a:xfrm flipV="1">
            <a:off x="10782715" y="3214056"/>
            <a:ext cx="768054" cy="1611927"/>
          </a:xfrm>
          <a:prstGeom prst="straightConnector1">
            <a:avLst/>
          </a:prstGeom>
          <a:ln w="38100">
            <a:solidFill>
              <a:schemeClr val="accent2">
                <a:lumMod val="75000"/>
              </a:schemeClr>
            </a:solidFill>
            <a:prstDash val="dashDot"/>
            <a:tailEnd type="stealth" w="lg" len="lg"/>
          </a:ln>
        </p:spPr>
        <p:style>
          <a:lnRef idx="1">
            <a:schemeClr val="accent1"/>
          </a:lnRef>
          <a:fillRef idx="0">
            <a:schemeClr val="accent1"/>
          </a:fillRef>
          <a:effectRef idx="0">
            <a:schemeClr val="accent1"/>
          </a:effectRef>
          <a:fontRef idx="minor">
            <a:schemeClr val="tx1"/>
          </a:fontRef>
        </p:style>
      </p:cxnSp>
      <p:sp>
        <p:nvSpPr>
          <p:cNvPr id="1032" name="TextBox 1031">
            <a:extLst>
              <a:ext uri="{FF2B5EF4-FFF2-40B4-BE49-F238E27FC236}">
                <a16:creationId xmlns:a16="http://schemas.microsoft.com/office/drawing/2014/main" id="{C4994FF1-6BA9-1B42-02EC-85B29B645DAB}"/>
              </a:ext>
            </a:extLst>
          </p:cNvPr>
          <p:cNvSpPr txBox="1"/>
          <p:nvPr/>
        </p:nvSpPr>
        <p:spPr>
          <a:xfrm>
            <a:off x="10028823" y="3139987"/>
            <a:ext cx="1408457" cy="1200329"/>
          </a:xfrm>
          <a:prstGeom prst="rect">
            <a:avLst/>
          </a:prstGeom>
          <a:noFill/>
        </p:spPr>
        <p:txBody>
          <a:bodyPr wrap="square" rtlCol="0">
            <a:spAutoFit/>
          </a:bodyPr>
          <a:lstStyle/>
          <a:p>
            <a:pPr algn="ctr"/>
            <a:r>
              <a:rPr lang="en-US" sz="2400" b="1" dirty="0">
                <a:latin typeface="Arial Narrow" panose="020B0606020202030204" pitchFamily="34" charset="0"/>
                <a:cs typeface="Arial" panose="020B0604020202020204" pitchFamily="34" charset="0"/>
              </a:rPr>
              <a:t>First Well</a:t>
            </a:r>
          </a:p>
          <a:p>
            <a:pPr algn="ctr"/>
            <a:r>
              <a:rPr lang="en-US" sz="2400" b="1" dirty="0">
                <a:latin typeface="Arial Narrow" panose="020B0606020202030204" pitchFamily="34" charset="0"/>
                <a:cs typeface="Arial" panose="020B0604020202020204" pitchFamily="34" charset="0"/>
              </a:rPr>
              <a:t>In the Tract</a:t>
            </a:r>
          </a:p>
        </p:txBody>
      </p:sp>
      <p:sp>
        <p:nvSpPr>
          <p:cNvPr id="1033" name="Arc 1032">
            <a:extLst>
              <a:ext uri="{FF2B5EF4-FFF2-40B4-BE49-F238E27FC236}">
                <a16:creationId xmlns:a16="http://schemas.microsoft.com/office/drawing/2014/main" id="{697AD97F-D232-FD25-7044-82B5501AE7C4}"/>
              </a:ext>
            </a:extLst>
          </p:cNvPr>
          <p:cNvSpPr/>
          <p:nvPr/>
        </p:nvSpPr>
        <p:spPr>
          <a:xfrm>
            <a:off x="10553280" y="4732487"/>
            <a:ext cx="914400" cy="9144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91919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3CE9-32A9-A771-C7EE-08CD0020F750}"/>
              </a:ext>
            </a:extLst>
          </p:cNvPr>
          <p:cNvSpPr>
            <a:spLocks noGrp="1"/>
          </p:cNvSpPr>
          <p:nvPr>
            <p:ph type="title"/>
          </p:nvPr>
        </p:nvSpPr>
        <p:spPr>
          <a:xfrm>
            <a:off x="242371" y="532482"/>
            <a:ext cx="11743981" cy="1356360"/>
          </a:xfrm>
        </p:spPr>
        <p:txBody>
          <a:bodyPr/>
          <a:lstStyle/>
          <a:p>
            <a:pPr algn="ctr"/>
            <a:r>
              <a:rPr lang="en-US" dirty="0"/>
              <a:t>Sources of Nitrates in Drinking Water</a:t>
            </a:r>
          </a:p>
        </p:txBody>
      </p:sp>
      <p:sp>
        <p:nvSpPr>
          <p:cNvPr id="3" name="Content Placeholder 2">
            <a:extLst>
              <a:ext uri="{FF2B5EF4-FFF2-40B4-BE49-F238E27FC236}">
                <a16:creationId xmlns:a16="http://schemas.microsoft.com/office/drawing/2014/main" id="{D26AA06F-C10C-6B44-B78A-E188D764CD1D}"/>
              </a:ext>
            </a:extLst>
          </p:cNvPr>
          <p:cNvSpPr>
            <a:spLocks noGrp="1"/>
          </p:cNvSpPr>
          <p:nvPr>
            <p:ph idx="1"/>
          </p:nvPr>
        </p:nvSpPr>
        <p:spPr>
          <a:xfrm>
            <a:off x="242371" y="2057400"/>
            <a:ext cx="5949110" cy="4038600"/>
          </a:xfrm>
        </p:spPr>
        <p:txBody>
          <a:bodyPr/>
          <a:lstStyle/>
          <a:p>
            <a:r>
              <a:rPr lang="en-US" sz="2400" b="0" i="0" dirty="0">
                <a:solidFill>
                  <a:srgbClr val="333333"/>
                </a:solidFill>
                <a:effectLst/>
                <a:latin typeface="Arial Rounded MT Bold" panose="020F0704030504030204" pitchFamily="34" charset="0"/>
              </a:rPr>
              <a:t>Their presence in groundwater is generally associated with:</a:t>
            </a:r>
          </a:p>
          <a:p>
            <a:pPr lvl="1"/>
            <a:r>
              <a:rPr lang="en-US" sz="2200" b="0" i="0" dirty="0">
                <a:solidFill>
                  <a:srgbClr val="002060"/>
                </a:solidFill>
                <a:effectLst/>
                <a:latin typeface="Arial Rounded MT Bold" panose="020F0704030504030204" pitchFamily="34" charset="0"/>
              </a:rPr>
              <a:t>Septic systems</a:t>
            </a:r>
            <a:r>
              <a:rPr lang="en-US" sz="2800" b="0" i="0" dirty="0">
                <a:solidFill>
                  <a:srgbClr val="002060"/>
                </a:solidFill>
                <a:effectLst/>
                <a:latin typeface="Arial Rounded MT Bold" panose="020F0704030504030204" pitchFamily="34" charset="0"/>
              </a:rPr>
              <a:t>  </a:t>
            </a:r>
            <a:r>
              <a:rPr lang="en-US" sz="3200" b="0" i="0" dirty="0">
                <a:solidFill>
                  <a:srgbClr val="002060"/>
                </a:solidFill>
                <a:effectLst/>
                <a:latin typeface="Arial Rounded MT Bold" panose="020F0704030504030204" pitchFamily="34" charset="0"/>
              </a:rPr>
              <a:t> </a:t>
            </a:r>
            <a:endParaRPr lang="en-US" sz="2200" b="0" i="0" dirty="0">
              <a:solidFill>
                <a:srgbClr val="002060"/>
              </a:solidFill>
              <a:effectLst/>
              <a:latin typeface="Arial Rounded MT Bold" panose="020F0704030504030204" pitchFamily="34" charset="0"/>
            </a:endParaRPr>
          </a:p>
          <a:p>
            <a:pPr lvl="1"/>
            <a:r>
              <a:rPr lang="en-US" sz="2200" dirty="0">
                <a:solidFill>
                  <a:srgbClr val="002060"/>
                </a:solidFill>
                <a:latin typeface="Arial Rounded MT Bold" panose="020F0704030504030204" pitchFamily="34" charset="0"/>
              </a:rPr>
              <a:t>C</a:t>
            </a:r>
            <a:r>
              <a:rPr lang="en-US" sz="2200" b="0" i="0" dirty="0">
                <a:solidFill>
                  <a:srgbClr val="002060"/>
                </a:solidFill>
                <a:effectLst/>
                <a:latin typeface="Arial Rounded MT Bold" panose="020F0704030504030204" pitchFamily="34" charset="0"/>
              </a:rPr>
              <a:t>onfined animal feeding operations</a:t>
            </a:r>
          </a:p>
          <a:p>
            <a:pPr lvl="1"/>
            <a:r>
              <a:rPr lang="en-US" sz="2200" dirty="0">
                <a:solidFill>
                  <a:srgbClr val="002060"/>
                </a:solidFill>
                <a:latin typeface="Arial Rounded MT Bold" panose="020F0704030504030204" pitchFamily="34" charset="0"/>
              </a:rPr>
              <a:t>Overuse of </a:t>
            </a:r>
            <a:r>
              <a:rPr lang="en-US" sz="2200" b="0" i="0" dirty="0">
                <a:solidFill>
                  <a:srgbClr val="002060"/>
                </a:solidFill>
                <a:effectLst/>
                <a:latin typeface="Arial Rounded MT Bold" panose="020F0704030504030204" pitchFamily="34" charset="0"/>
              </a:rPr>
              <a:t>fertilizers</a:t>
            </a:r>
          </a:p>
          <a:p>
            <a:pPr lvl="1"/>
            <a:r>
              <a:rPr lang="en-US" sz="2200" dirty="0">
                <a:solidFill>
                  <a:srgbClr val="002060"/>
                </a:solidFill>
                <a:latin typeface="Arial Rounded MT Bold" panose="020F0704030504030204" pitchFamily="34" charset="0"/>
              </a:rPr>
              <a:t>P</a:t>
            </a:r>
            <a:r>
              <a:rPr lang="en-US" sz="2200" b="0" i="0" dirty="0">
                <a:solidFill>
                  <a:srgbClr val="002060"/>
                </a:solidFill>
                <a:effectLst/>
                <a:latin typeface="Arial Rounded MT Bold" panose="020F0704030504030204" pitchFamily="34" charset="0"/>
              </a:rPr>
              <a:t>roduction of fertilizers</a:t>
            </a:r>
          </a:p>
          <a:p>
            <a:pPr lvl="1"/>
            <a:r>
              <a:rPr lang="en-US" sz="2200" dirty="0">
                <a:solidFill>
                  <a:srgbClr val="002060"/>
                </a:solidFill>
                <a:latin typeface="Arial Rounded MT Bold" panose="020F0704030504030204" pitchFamily="34" charset="0"/>
              </a:rPr>
              <a:t>P</a:t>
            </a:r>
            <a:r>
              <a:rPr lang="en-US" sz="2200" b="0" i="0" dirty="0">
                <a:solidFill>
                  <a:srgbClr val="002060"/>
                </a:solidFill>
                <a:effectLst/>
                <a:latin typeface="Arial Rounded MT Bold" panose="020F0704030504030204" pitchFamily="34" charset="0"/>
              </a:rPr>
              <a:t>roduction of explosives</a:t>
            </a:r>
          </a:p>
          <a:p>
            <a:pPr lvl="1"/>
            <a:r>
              <a:rPr lang="en-US" sz="2200" dirty="0">
                <a:solidFill>
                  <a:srgbClr val="002060"/>
                </a:solidFill>
                <a:latin typeface="Arial Rounded MT Bold" panose="020F0704030504030204" pitchFamily="34" charset="0"/>
              </a:rPr>
              <a:t>Treated wastewater</a:t>
            </a:r>
          </a:p>
          <a:p>
            <a:pPr lvl="1"/>
            <a:r>
              <a:rPr lang="en-US" sz="2200" dirty="0">
                <a:solidFill>
                  <a:srgbClr val="002060"/>
                </a:solidFill>
                <a:latin typeface="Arial Rounded MT Bold" panose="020F0704030504030204" pitchFamily="34" charset="0"/>
              </a:rPr>
              <a:t>Urban stormwater runoff</a:t>
            </a:r>
          </a:p>
          <a:p>
            <a:pPr lvl="1"/>
            <a:r>
              <a:rPr lang="en-US" sz="2200" dirty="0">
                <a:solidFill>
                  <a:srgbClr val="002060"/>
                </a:solidFill>
                <a:latin typeface="Arial Rounded MT Bold" panose="020F0704030504030204" pitchFamily="34" charset="0"/>
              </a:rPr>
              <a:t>Etc.</a:t>
            </a:r>
          </a:p>
          <a:p>
            <a:endParaRPr lang="en-US" dirty="0"/>
          </a:p>
        </p:txBody>
      </p:sp>
      <p:sp>
        <p:nvSpPr>
          <p:cNvPr id="4" name="TextBox 3">
            <a:extLst>
              <a:ext uri="{FF2B5EF4-FFF2-40B4-BE49-F238E27FC236}">
                <a16:creationId xmlns:a16="http://schemas.microsoft.com/office/drawing/2014/main" id="{2FCB15D9-DD5D-0578-B404-FCC5C097788F}"/>
              </a:ext>
            </a:extLst>
          </p:cNvPr>
          <p:cNvSpPr txBox="1"/>
          <p:nvPr/>
        </p:nvSpPr>
        <p:spPr>
          <a:xfrm>
            <a:off x="242371" y="6244360"/>
            <a:ext cx="6687238" cy="461665"/>
          </a:xfrm>
          <a:prstGeom prst="rect">
            <a:avLst/>
          </a:prstGeom>
          <a:noFill/>
        </p:spPr>
        <p:txBody>
          <a:bodyPr wrap="square" rtlCol="0">
            <a:spAutoFit/>
          </a:bodyPr>
          <a:lstStyle/>
          <a:p>
            <a:r>
              <a:rPr lang="en-US" sz="1200" i="1" dirty="0">
                <a:hlinkClick r:id="rId2"/>
              </a:rPr>
              <a:t>https://www.waterboards.ca.gov/drinking_water/certlic/drinkingwater/Nitrate.html</a:t>
            </a:r>
            <a:endParaRPr lang="en-US" sz="1200" i="1" dirty="0"/>
          </a:p>
          <a:p>
            <a:endParaRPr lang="en-US" sz="1200" i="1" dirty="0"/>
          </a:p>
        </p:txBody>
      </p:sp>
      <p:pic>
        <p:nvPicPr>
          <p:cNvPr id="1026" name="Picture 2" descr="Nitrate Nitrogen In Drinking Water - GRFZ">
            <a:extLst>
              <a:ext uri="{FF2B5EF4-FFF2-40B4-BE49-F238E27FC236}">
                <a16:creationId xmlns:a16="http://schemas.microsoft.com/office/drawing/2014/main" id="{77E0F4F4-EBC5-448D-523F-EA4599677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0233" y="1590116"/>
            <a:ext cx="5619750" cy="40005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a:extLst>
              <a:ext uri="{FF2B5EF4-FFF2-40B4-BE49-F238E27FC236}">
                <a16:creationId xmlns:a16="http://schemas.microsoft.com/office/drawing/2014/main" id="{E0CC50B9-4B75-C6D4-C6D2-B48205FD35E3}"/>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8</a:t>
            </a:fld>
            <a:endParaRPr lang="en-US" sz="160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682934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3CE9-32A9-A771-C7EE-08CD0020F750}"/>
              </a:ext>
            </a:extLst>
          </p:cNvPr>
          <p:cNvSpPr>
            <a:spLocks noGrp="1"/>
          </p:cNvSpPr>
          <p:nvPr>
            <p:ph type="title"/>
          </p:nvPr>
        </p:nvSpPr>
        <p:spPr>
          <a:xfrm>
            <a:off x="242371" y="532482"/>
            <a:ext cx="11743981" cy="1356360"/>
          </a:xfrm>
        </p:spPr>
        <p:txBody>
          <a:bodyPr/>
          <a:lstStyle/>
          <a:p>
            <a:pPr algn="ctr"/>
            <a:r>
              <a:rPr lang="en-US" dirty="0"/>
              <a:t>Sources of Nitrates in Drinking Water</a:t>
            </a:r>
          </a:p>
        </p:txBody>
      </p:sp>
      <p:sp>
        <p:nvSpPr>
          <p:cNvPr id="3" name="Content Placeholder 2">
            <a:extLst>
              <a:ext uri="{FF2B5EF4-FFF2-40B4-BE49-F238E27FC236}">
                <a16:creationId xmlns:a16="http://schemas.microsoft.com/office/drawing/2014/main" id="{D26AA06F-C10C-6B44-B78A-E188D764CD1D}"/>
              </a:ext>
            </a:extLst>
          </p:cNvPr>
          <p:cNvSpPr>
            <a:spLocks noGrp="1"/>
          </p:cNvSpPr>
          <p:nvPr>
            <p:ph idx="1"/>
          </p:nvPr>
        </p:nvSpPr>
        <p:spPr>
          <a:xfrm>
            <a:off x="242371" y="2057400"/>
            <a:ext cx="5949110" cy="4038600"/>
          </a:xfrm>
        </p:spPr>
        <p:txBody>
          <a:bodyPr/>
          <a:lstStyle/>
          <a:p>
            <a:r>
              <a:rPr lang="en-US" sz="2400" b="0" i="0" dirty="0">
                <a:solidFill>
                  <a:srgbClr val="333333"/>
                </a:solidFill>
                <a:effectLst/>
                <a:latin typeface="Arial Rounded MT Bold" panose="020F0704030504030204" pitchFamily="34" charset="0"/>
              </a:rPr>
              <a:t>Their presence in groundwater is generally associated with:</a:t>
            </a:r>
          </a:p>
          <a:p>
            <a:pPr lvl="1"/>
            <a:r>
              <a:rPr lang="en-US" sz="3200" b="0" i="0" dirty="0">
                <a:solidFill>
                  <a:srgbClr val="002060"/>
                </a:solidFill>
                <a:effectLst/>
                <a:latin typeface="Arial Rounded MT Bold" panose="020F0704030504030204" pitchFamily="34" charset="0"/>
              </a:rPr>
              <a:t>Septic systems</a:t>
            </a:r>
          </a:p>
          <a:p>
            <a:pPr lvl="1"/>
            <a:r>
              <a:rPr lang="en-US" sz="2200" strike="sngStrike" dirty="0">
                <a:solidFill>
                  <a:schemeClr val="tx2">
                    <a:lumMod val="75000"/>
                  </a:schemeClr>
                </a:solidFill>
                <a:latin typeface="Arial Rounded MT Bold" panose="020F0704030504030204" pitchFamily="34" charset="0"/>
              </a:rPr>
              <a:t>C</a:t>
            </a:r>
            <a:r>
              <a:rPr lang="en-US" sz="2200" b="0" i="0" strike="sngStrike" dirty="0">
                <a:solidFill>
                  <a:schemeClr val="tx2">
                    <a:lumMod val="75000"/>
                  </a:schemeClr>
                </a:solidFill>
                <a:effectLst/>
                <a:latin typeface="Arial Rounded MT Bold" panose="020F0704030504030204" pitchFamily="34" charset="0"/>
              </a:rPr>
              <a:t>onfined animal feeding operations</a:t>
            </a:r>
          </a:p>
          <a:p>
            <a:pPr lvl="1"/>
            <a:r>
              <a:rPr lang="en-US" sz="2200" strike="sngStrike" dirty="0">
                <a:solidFill>
                  <a:schemeClr val="tx2">
                    <a:lumMod val="75000"/>
                  </a:schemeClr>
                </a:solidFill>
                <a:latin typeface="Arial Rounded MT Bold" panose="020F0704030504030204" pitchFamily="34" charset="0"/>
              </a:rPr>
              <a:t>Overuse of </a:t>
            </a:r>
            <a:r>
              <a:rPr lang="en-US" sz="2200" b="0" i="0" strike="sngStrike" dirty="0">
                <a:solidFill>
                  <a:schemeClr val="tx2">
                    <a:lumMod val="75000"/>
                  </a:schemeClr>
                </a:solidFill>
                <a:effectLst/>
                <a:latin typeface="Arial Rounded MT Bold" panose="020F0704030504030204" pitchFamily="34" charset="0"/>
              </a:rPr>
              <a:t>fertilizers</a:t>
            </a:r>
          </a:p>
          <a:p>
            <a:pPr lvl="1"/>
            <a:r>
              <a:rPr lang="en-US" sz="2200" strike="sngStrike" dirty="0">
                <a:solidFill>
                  <a:schemeClr val="tx2">
                    <a:lumMod val="75000"/>
                  </a:schemeClr>
                </a:solidFill>
                <a:latin typeface="Arial Rounded MT Bold" panose="020F0704030504030204" pitchFamily="34" charset="0"/>
              </a:rPr>
              <a:t>P</a:t>
            </a:r>
            <a:r>
              <a:rPr lang="en-US" sz="2200" b="0" i="0" strike="sngStrike" dirty="0">
                <a:solidFill>
                  <a:schemeClr val="tx2">
                    <a:lumMod val="75000"/>
                  </a:schemeClr>
                </a:solidFill>
                <a:effectLst/>
                <a:latin typeface="Arial Rounded MT Bold" panose="020F0704030504030204" pitchFamily="34" charset="0"/>
              </a:rPr>
              <a:t>roduction of fertilizers</a:t>
            </a:r>
          </a:p>
          <a:p>
            <a:pPr lvl="1"/>
            <a:r>
              <a:rPr lang="en-US" sz="2200" strike="sngStrike" dirty="0">
                <a:solidFill>
                  <a:schemeClr val="tx2">
                    <a:lumMod val="75000"/>
                  </a:schemeClr>
                </a:solidFill>
                <a:latin typeface="Arial Rounded MT Bold" panose="020F0704030504030204" pitchFamily="34" charset="0"/>
              </a:rPr>
              <a:t>P</a:t>
            </a:r>
            <a:r>
              <a:rPr lang="en-US" sz="2200" b="0" i="0" strike="sngStrike" dirty="0">
                <a:solidFill>
                  <a:schemeClr val="tx2">
                    <a:lumMod val="75000"/>
                  </a:schemeClr>
                </a:solidFill>
                <a:effectLst/>
                <a:latin typeface="Arial Rounded MT Bold" panose="020F0704030504030204" pitchFamily="34" charset="0"/>
              </a:rPr>
              <a:t>roduction of explosives</a:t>
            </a:r>
          </a:p>
          <a:p>
            <a:pPr lvl="1"/>
            <a:r>
              <a:rPr lang="en-US" sz="2200" strike="sngStrike" dirty="0">
                <a:solidFill>
                  <a:schemeClr val="tx2">
                    <a:lumMod val="75000"/>
                  </a:schemeClr>
                </a:solidFill>
                <a:latin typeface="Arial Rounded MT Bold" panose="020F0704030504030204" pitchFamily="34" charset="0"/>
              </a:rPr>
              <a:t>Treated wastewater</a:t>
            </a:r>
          </a:p>
          <a:p>
            <a:pPr lvl="1"/>
            <a:r>
              <a:rPr lang="en-US" sz="2200" strike="sngStrike" dirty="0">
                <a:solidFill>
                  <a:schemeClr val="tx2">
                    <a:lumMod val="75000"/>
                  </a:schemeClr>
                </a:solidFill>
                <a:latin typeface="Arial Rounded MT Bold" panose="020F0704030504030204" pitchFamily="34" charset="0"/>
              </a:rPr>
              <a:t>Urban stormwater runoff</a:t>
            </a:r>
          </a:p>
          <a:p>
            <a:pPr lvl="1"/>
            <a:r>
              <a:rPr lang="en-US" sz="2200" strike="sngStrike" dirty="0">
                <a:solidFill>
                  <a:schemeClr val="tx2">
                    <a:lumMod val="75000"/>
                  </a:schemeClr>
                </a:solidFill>
                <a:latin typeface="Arial Rounded MT Bold" panose="020F0704030504030204" pitchFamily="34" charset="0"/>
              </a:rPr>
              <a:t>Etc.</a:t>
            </a:r>
          </a:p>
          <a:p>
            <a:endParaRPr lang="en-US" dirty="0"/>
          </a:p>
        </p:txBody>
      </p:sp>
      <p:sp>
        <p:nvSpPr>
          <p:cNvPr id="4" name="TextBox 3">
            <a:extLst>
              <a:ext uri="{FF2B5EF4-FFF2-40B4-BE49-F238E27FC236}">
                <a16:creationId xmlns:a16="http://schemas.microsoft.com/office/drawing/2014/main" id="{2FCB15D9-DD5D-0578-B404-FCC5C097788F}"/>
              </a:ext>
            </a:extLst>
          </p:cNvPr>
          <p:cNvSpPr txBox="1"/>
          <p:nvPr/>
        </p:nvSpPr>
        <p:spPr>
          <a:xfrm>
            <a:off x="242371" y="6244360"/>
            <a:ext cx="6687238" cy="461665"/>
          </a:xfrm>
          <a:prstGeom prst="rect">
            <a:avLst/>
          </a:prstGeom>
          <a:noFill/>
        </p:spPr>
        <p:txBody>
          <a:bodyPr wrap="square" rtlCol="0">
            <a:spAutoFit/>
          </a:bodyPr>
          <a:lstStyle/>
          <a:p>
            <a:r>
              <a:rPr lang="en-US" sz="1200" i="1" dirty="0">
                <a:hlinkClick r:id="rId2"/>
              </a:rPr>
              <a:t>https://www.waterboards.ca.gov/drinking_water/certlic/drinkingwater/Nitrate.html</a:t>
            </a:r>
            <a:endParaRPr lang="en-US" sz="1200" i="1" dirty="0"/>
          </a:p>
          <a:p>
            <a:endParaRPr lang="en-US" sz="1200" i="1" dirty="0"/>
          </a:p>
        </p:txBody>
      </p:sp>
      <p:pic>
        <p:nvPicPr>
          <p:cNvPr id="1026" name="Picture 2" descr="Nitrate Nitrogen In Drinking Water - GRFZ">
            <a:extLst>
              <a:ext uri="{FF2B5EF4-FFF2-40B4-BE49-F238E27FC236}">
                <a16:creationId xmlns:a16="http://schemas.microsoft.com/office/drawing/2014/main" id="{77E0F4F4-EBC5-448D-523F-EA4599677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0233" y="1591056"/>
            <a:ext cx="5619750" cy="40005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a:extLst>
              <a:ext uri="{FF2B5EF4-FFF2-40B4-BE49-F238E27FC236}">
                <a16:creationId xmlns:a16="http://schemas.microsoft.com/office/drawing/2014/main" id="{1EB06103-7936-F3EC-A6F1-D0AB032EEF7E}"/>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9</a:t>
            </a:fld>
            <a:endParaRPr lang="en-US" sz="1600">
              <a:solidFill>
                <a:schemeClr val="tx1"/>
              </a:solidFill>
              <a:latin typeface="Arial Rounded MT Bold" panose="020F0704030504030204" pitchFamily="34" charset="0"/>
            </a:endParaRPr>
          </a:p>
        </p:txBody>
      </p:sp>
      <p:sp>
        <p:nvSpPr>
          <p:cNvPr id="5" name="Oval 4">
            <a:extLst>
              <a:ext uri="{FF2B5EF4-FFF2-40B4-BE49-F238E27FC236}">
                <a16:creationId xmlns:a16="http://schemas.microsoft.com/office/drawing/2014/main" id="{F6F97828-74EE-0FCB-8531-237798955B59}"/>
              </a:ext>
            </a:extLst>
          </p:cNvPr>
          <p:cNvSpPr/>
          <p:nvPr/>
        </p:nvSpPr>
        <p:spPr>
          <a:xfrm>
            <a:off x="242371" y="2702256"/>
            <a:ext cx="3916908" cy="614149"/>
          </a:xfrm>
          <a:prstGeom prst="ellipse">
            <a:avLst/>
          </a:prstGeom>
          <a:noFill/>
          <a:ln w="41275">
            <a:solidFill>
              <a:srgbClr val="FFC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0248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3CE9-32A9-A771-C7EE-08CD0020F750}"/>
              </a:ext>
            </a:extLst>
          </p:cNvPr>
          <p:cNvSpPr>
            <a:spLocks noGrp="1"/>
          </p:cNvSpPr>
          <p:nvPr>
            <p:ph type="title"/>
          </p:nvPr>
        </p:nvSpPr>
        <p:spPr>
          <a:xfrm>
            <a:off x="382836" y="403386"/>
            <a:ext cx="11558152" cy="1356360"/>
          </a:xfrm>
        </p:spPr>
        <p:txBody>
          <a:bodyPr>
            <a:normAutofit/>
          </a:bodyPr>
          <a:lstStyle/>
          <a:p>
            <a:r>
              <a:rPr lang="en-US" dirty="0"/>
              <a:t>Who is at Risk of High Nitrates in Drinking Water?</a:t>
            </a:r>
          </a:p>
        </p:txBody>
      </p:sp>
      <p:sp>
        <p:nvSpPr>
          <p:cNvPr id="6" name="Slide Number Placeholder 1">
            <a:extLst>
              <a:ext uri="{FF2B5EF4-FFF2-40B4-BE49-F238E27FC236}">
                <a16:creationId xmlns:a16="http://schemas.microsoft.com/office/drawing/2014/main" id="{172A683E-A81F-F228-83CA-82009FFCC077}"/>
              </a:ext>
            </a:extLst>
          </p:cNvPr>
          <p:cNvSpPr txBox="1">
            <a:spLocks/>
          </p:cNvSpPr>
          <p:nvPr/>
        </p:nvSpPr>
        <p:spPr>
          <a:xfrm>
            <a:off x="10234880" y="6255927"/>
            <a:ext cx="1706217"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CEA5D6D-2B23-4A6E-850A-CEB32406CFCA}" type="slidenum">
              <a:rPr lang="en-US" sz="1600" smtClean="0">
                <a:solidFill>
                  <a:schemeClr val="tx1"/>
                </a:solidFill>
                <a:latin typeface="Arial Rounded MT Bold" panose="020F0704030504030204" pitchFamily="34" charset="0"/>
              </a:rPr>
              <a:pPr/>
              <a:t>10</a:t>
            </a:fld>
            <a:endParaRPr lang="en-US" sz="1600">
              <a:solidFill>
                <a:schemeClr val="tx1"/>
              </a:solidFill>
              <a:latin typeface="Arial Rounded MT Bold" panose="020F0704030504030204" pitchFamily="34" charset="0"/>
            </a:endParaRPr>
          </a:p>
        </p:txBody>
      </p:sp>
      <p:pic>
        <p:nvPicPr>
          <p:cNvPr id="3074" name="Picture 2" descr="Developmental milestones: Everything to know about six-month-olds">
            <a:extLst>
              <a:ext uri="{FF2B5EF4-FFF2-40B4-BE49-F238E27FC236}">
                <a16:creationId xmlns:a16="http://schemas.microsoft.com/office/drawing/2014/main" id="{54343382-CF17-C58D-6CD7-0635159790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6843" y="2434288"/>
            <a:ext cx="3815279" cy="275336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4116B7EB-DB78-09F4-3329-49FE06624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502" y="2004684"/>
            <a:ext cx="2769960" cy="426573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hronic Disease Management - Otway Medical Clinic">
            <a:extLst>
              <a:ext uri="{FF2B5EF4-FFF2-40B4-BE49-F238E27FC236}">
                <a16:creationId xmlns:a16="http://schemas.microsoft.com/office/drawing/2014/main" id="{0BAFFA02-C53E-5001-D58C-57C2EB25CD4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9667" r="90000">
                        <a14:foregroundMark x1="18583" y1="39667" x2="18583" y2="39667"/>
                        <a14:foregroundMark x1="15417" y1="35833" x2="15417" y2="35833"/>
                        <a14:foregroundMark x1="29667" y1="22500" x2="29667" y2="22500"/>
                        <a14:foregroundMark x1="29417" y1="20333" x2="29417" y2="20333"/>
                        <a14:foregroundMark x1="28750" y1="15583" x2="28750" y2="15583"/>
                        <a14:foregroundMark x1="47750" y1="12083" x2="47750" y2="12083"/>
                        <a14:foregroundMark x1="70333" y1="21917" x2="70333" y2="21917"/>
                        <a14:foregroundMark x1="67750" y1="22500" x2="67750" y2="22500"/>
                        <a14:foregroundMark x1="67750" y1="22500" x2="67750" y2="22500"/>
                        <a14:foregroundMark x1="66167" y1="18750" x2="76000" y2="26667"/>
                        <a14:foregroundMark x1="87750" y1="41583" x2="79667" y2="34417"/>
                        <a14:foregroundMark x1="79667" y1="34417" x2="78250" y2="34000"/>
                        <a14:foregroundMark x1="87417" y1="61250" x2="84000" y2="55250"/>
                        <a14:foregroundMark x1="31583" y1="25667" x2="31583" y2="25667"/>
                        <a14:foregroundMark x1="22417" y1="39333" x2="10667" y2="31167"/>
                        <a14:foregroundMark x1="10667" y1="31167" x2="11583" y2="36167"/>
                        <a14:foregroundMark x1="50000" y1="20000" x2="47167" y2="13333"/>
                        <a14:foregroundMark x1="17667" y1="59333" x2="12583" y2="50167"/>
                        <a14:foregroundMark x1="12583" y1="50167" x2="11917" y2="49500"/>
                        <a14:foregroundMark x1="9667" y1="55250" x2="9667" y2="55250"/>
                        <a14:foregroundMark x1="24333" y1="77083" x2="17917" y2="68833"/>
                        <a14:foregroundMark x1="17917" y1="68833" x2="17917" y2="68583"/>
                        <a14:foregroundMark x1="40500" y1="88583" x2="37333" y2="80917"/>
                        <a14:foregroundMark x1="60833" y1="89167" x2="57583" y2="82167"/>
                        <a14:foregroundMark x1="75750" y1="80000" x2="75417" y2="68833"/>
                        <a14:foregroundMark x1="75750" y1="67000" x2="75750" y2="67000"/>
                      </a14:backgroundRemoval>
                    </a14:imgEffect>
                  </a14:imgLayer>
                </a14:imgProps>
              </a:ext>
              <a:ext uri="{28A0092B-C50C-407E-A947-70E740481C1C}">
                <a14:useLocalDpi xmlns:a14="http://schemas.microsoft.com/office/drawing/2010/main" val="0"/>
              </a:ext>
            </a:extLst>
          </a:blip>
          <a:srcRect/>
          <a:stretch>
            <a:fillRect/>
          </a:stretch>
        </p:blipFill>
        <p:spPr bwMode="auto">
          <a:xfrm>
            <a:off x="3677028" y="1531101"/>
            <a:ext cx="4112249" cy="411224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F3F64EE-F158-FA54-E4B6-E22378811158}"/>
              </a:ext>
            </a:extLst>
          </p:cNvPr>
          <p:cNvSpPr txBox="1"/>
          <p:nvPr/>
        </p:nvSpPr>
        <p:spPr>
          <a:xfrm>
            <a:off x="4164448" y="5515159"/>
            <a:ext cx="3137407" cy="923330"/>
          </a:xfrm>
          <a:prstGeom prst="rect">
            <a:avLst/>
          </a:prstGeom>
          <a:noFill/>
        </p:spPr>
        <p:txBody>
          <a:bodyPr wrap="square" rtlCol="0">
            <a:spAutoFit/>
          </a:bodyPr>
          <a:lstStyle/>
          <a:p>
            <a:pPr algn="ctr"/>
            <a:r>
              <a:rPr lang="en-US" sz="1800" b="0" dirty="0">
                <a:solidFill>
                  <a:schemeClr val="tx2">
                    <a:lumMod val="75000"/>
                  </a:schemeClr>
                </a:solidFill>
                <a:effectLst/>
                <a:latin typeface="Arial Rounded MT Bold" panose="020F0704030504030204" pitchFamily="34" charset="0"/>
              </a:rPr>
              <a:t>Some Individuals with health conditions</a:t>
            </a:r>
          </a:p>
          <a:p>
            <a:pPr algn="ctr"/>
            <a:endParaRPr lang="en-US" dirty="0"/>
          </a:p>
        </p:txBody>
      </p:sp>
      <p:sp>
        <p:nvSpPr>
          <p:cNvPr id="8" name="TextBox 7">
            <a:extLst>
              <a:ext uri="{FF2B5EF4-FFF2-40B4-BE49-F238E27FC236}">
                <a16:creationId xmlns:a16="http://schemas.microsoft.com/office/drawing/2014/main" id="{7ACB9165-5510-E970-3BE9-7079251B1758}"/>
              </a:ext>
            </a:extLst>
          </p:cNvPr>
          <p:cNvSpPr txBox="1"/>
          <p:nvPr/>
        </p:nvSpPr>
        <p:spPr>
          <a:xfrm>
            <a:off x="8365091" y="2004684"/>
            <a:ext cx="3137407" cy="646331"/>
          </a:xfrm>
          <a:prstGeom prst="rect">
            <a:avLst/>
          </a:prstGeom>
          <a:noFill/>
        </p:spPr>
        <p:txBody>
          <a:bodyPr wrap="square" rtlCol="0">
            <a:spAutoFit/>
          </a:bodyPr>
          <a:lstStyle/>
          <a:p>
            <a:pPr algn="ctr"/>
            <a:r>
              <a:rPr lang="en-US" sz="1800" b="0" dirty="0">
                <a:solidFill>
                  <a:schemeClr val="tx2">
                    <a:lumMod val="75000"/>
                  </a:schemeClr>
                </a:solidFill>
                <a:effectLst/>
                <a:latin typeface="Arial Rounded MT Bold" panose="020F0704030504030204" pitchFamily="34" charset="0"/>
              </a:rPr>
              <a:t>Children under 6-months</a:t>
            </a:r>
          </a:p>
          <a:p>
            <a:pPr algn="ctr"/>
            <a:endParaRPr lang="en-US" dirty="0"/>
          </a:p>
        </p:txBody>
      </p:sp>
      <p:sp>
        <p:nvSpPr>
          <p:cNvPr id="9" name="TextBox 8">
            <a:extLst>
              <a:ext uri="{FF2B5EF4-FFF2-40B4-BE49-F238E27FC236}">
                <a16:creationId xmlns:a16="http://schemas.microsoft.com/office/drawing/2014/main" id="{71016427-258C-E17D-2C64-2A5874B1AE4D}"/>
              </a:ext>
            </a:extLst>
          </p:cNvPr>
          <p:cNvSpPr txBox="1"/>
          <p:nvPr/>
        </p:nvSpPr>
        <p:spPr>
          <a:xfrm>
            <a:off x="505778" y="1559050"/>
            <a:ext cx="3137407" cy="646331"/>
          </a:xfrm>
          <a:prstGeom prst="rect">
            <a:avLst/>
          </a:prstGeom>
          <a:noFill/>
        </p:spPr>
        <p:txBody>
          <a:bodyPr wrap="square" rtlCol="0">
            <a:spAutoFit/>
          </a:bodyPr>
          <a:lstStyle/>
          <a:p>
            <a:pPr algn="ctr"/>
            <a:r>
              <a:rPr lang="en-US" sz="1800" b="0" dirty="0">
                <a:solidFill>
                  <a:schemeClr val="tx2">
                    <a:lumMod val="75000"/>
                  </a:schemeClr>
                </a:solidFill>
                <a:effectLst/>
                <a:latin typeface="Arial Rounded MT Bold" panose="020F0704030504030204" pitchFamily="34" charset="0"/>
              </a:rPr>
              <a:t>Pregnant lady's</a:t>
            </a:r>
          </a:p>
          <a:p>
            <a:pPr algn="ctr"/>
            <a:endParaRPr lang="en-US" dirty="0"/>
          </a:p>
        </p:txBody>
      </p:sp>
    </p:spTree>
    <p:extLst>
      <p:ext uri="{BB962C8B-B14F-4D97-AF65-F5344CB8AC3E}">
        <p14:creationId xmlns:p14="http://schemas.microsoft.com/office/powerpoint/2010/main" val="3723341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6E8FD-BDBB-A36C-986A-A05A99352807}"/>
              </a:ext>
            </a:extLst>
          </p:cNvPr>
          <p:cNvSpPr>
            <a:spLocks noGrp="1"/>
          </p:cNvSpPr>
          <p:nvPr>
            <p:ph type="title"/>
          </p:nvPr>
        </p:nvSpPr>
        <p:spPr>
          <a:xfrm>
            <a:off x="488733" y="107101"/>
            <a:ext cx="7931368" cy="1356360"/>
          </a:xfrm>
        </p:spPr>
        <p:txBody>
          <a:bodyPr/>
          <a:lstStyle/>
          <a:p>
            <a:pPr algn="ctr"/>
            <a:r>
              <a:rPr lang="en-US" dirty="0">
                <a:solidFill>
                  <a:schemeClr val="bg2">
                    <a:lumMod val="25000"/>
                  </a:schemeClr>
                </a:solidFill>
                <a:latin typeface="Arial Rounded MT Bold" panose="020F0704030504030204" pitchFamily="34" charset="0"/>
              </a:rPr>
              <a:t>TL;DR</a:t>
            </a:r>
          </a:p>
        </p:txBody>
      </p:sp>
      <p:sp>
        <p:nvSpPr>
          <p:cNvPr id="3" name="Content Placeholder 2">
            <a:extLst>
              <a:ext uri="{FF2B5EF4-FFF2-40B4-BE49-F238E27FC236}">
                <a16:creationId xmlns:a16="http://schemas.microsoft.com/office/drawing/2014/main" id="{5D1E85F1-A6AF-E7B7-78B9-DA74B08BCBFA}"/>
              </a:ext>
            </a:extLst>
          </p:cNvPr>
          <p:cNvSpPr>
            <a:spLocks noGrp="1"/>
          </p:cNvSpPr>
          <p:nvPr>
            <p:ph idx="1"/>
          </p:nvPr>
        </p:nvSpPr>
        <p:spPr>
          <a:xfrm>
            <a:off x="488732" y="1156143"/>
            <a:ext cx="8490168" cy="5244658"/>
          </a:xfrm>
        </p:spPr>
        <p:txBody>
          <a:bodyPr>
            <a:normAutofit/>
          </a:bodyPr>
          <a:lstStyle/>
          <a:p>
            <a:pPr marL="457200" indent="-457200">
              <a:spcBef>
                <a:spcPts val="0"/>
              </a:spcBef>
              <a:buFont typeface="+mj-lt"/>
              <a:buAutoNum type="arabicPeriod"/>
            </a:pPr>
            <a:r>
              <a:rPr lang="en-US" sz="2400" dirty="0">
                <a:solidFill>
                  <a:schemeClr val="tx1"/>
                </a:solidFill>
                <a:latin typeface="Arial" panose="020B0604020202020204" pitchFamily="34" charset="0"/>
                <a:cs typeface="Arial" panose="020B0604020202020204" pitchFamily="34" charset="0"/>
              </a:rPr>
              <a:t>Based on available groundwater-quality and production data, the </a:t>
            </a:r>
            <a:r>
              <a:rPr lang="en-US" sz="2500" u="sng" dirty="0">
                <a:solidFill>
                  <a:srgbClr val="2066C9"/>
                </a:solidFill>
                <a:latin typeface="Arial Rounded MT Bold" panose="020F0704030504030204" pitchFamily="34" charset="0"/>
                <a:cs typeface="Arial" panose="020B0604020202020204" pitchFamily="34" charset="0"/>
              </a:rPr>
              <a:t>Joshua Basin Water District (JBWD) does not currently have a nitrate issue in its public-supply wells</a:t>
            </a:r>
            <a:r>
              <a:rPr lang="en-US" sz="2400" u="sng" dirty="0">
                <a:solidFill>
                  <a:srgbClr val="2066C9"/>
                </a:solidFill>
                <a:latin typeface="Arial" panose="020B0604020202020204" pitchFamily="34" charset="0"/>
                <a:cs typeface="Arial" panose="020B0604020202020204" pitchFamily="34" charset="0"/>
              </a:rPr>
              <a:t>.</a:t>
            </a:r>
          </a:p>
          <a:p>
            <a:pPr marL="457200" indent="-457200">
              <a:spcBef>
                <a:spcPts val="0"/>
              </a:spcBef>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mj-lt"/>
              <a:buAutoNum type="arabicPeriod"/>
            </a:pPr>
            <a:r>
              <a:rPr lang="en-US" sz="2400" dirty="0">
                <a:solidFill>
                  <a:schemeClr val="tx1"/>
                </a:solidFill>
                <a:latin typeface="Arial" panose="020B0604020202020204" pitchFamily="34" charset="0"/>
                <a:cs typeface="Arial" panose="020B0604020202020204" pitchFamily="34" charset="0"/>
              </a:rPr>
              <a:t>Nitrate concentrations generally do not indicate an immediate water-quality concern. Well 10 shows an increasing trend in nitrogen concentrations over time.</a:t>
            </a:r>
          </a:p>
          <a:p>
            <a:pPr marL="457200" indent="-457200">
              <a:spcBef>
                <a:spcPts val="0"/>
              </a:spcBef>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mj-lt"/>
              <a:buAutoNum type="arabicPeriod"/>
            </a:pPr>
            <a:r>
              <a:rPr lang="en-US" sz="2400" dirty="0">
                <a:solidFill>
                  <a:schemeClr val="tx1"/>
                </a:solidFill>
                <a:latin typeface="Arial" panose="020B0604020202020204" pitchFamily="34" charset="0"/>
                <a:cs typeface="Arial" panose="020B0604020202020204" pitchFamily="34" charset="0"/>
              </a:rPr>
              <a:t>If JBWD can shift production away from Well 10, the available data suggest nitrate impacts can likely be managed without creating a water-supply nitrate problem in the foreseeable future</a:t>
            </a:r>
            <a:endParaRPr lang="en-US" sz="24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4737A698-42A5-2F15-3DD6-8D83DDE68870}"/>
              </a:ext>
            </a:extLst>
          </p:cNvPr>
          <p:cNvPicPr>
            <a:picLocks noChangeAspect="1"/>
          </p:cNvPicPr>
          <p:nvPr/>
        </p:nvPicPr>
        <p:blipFill>
          <a:blip r:embed="rId2">
            <a:extLst>
              <a:ext uri="{28A0092B-C50C-407E-A947-70E740481C1C}">
                <a14:useLocalDpi xmlns:a14="http://schemas.microsoft.com/office/drawing/2010/main" val="0"/>
              </a:ext>
            </a:extLst>
          </a:blip>
          <a:srcRect l="32891" r="33228"/>
          <a:stretch/>
        </p:blipFill>
        <p:spPr>
          <a:xfrm>
            <a:off x="9207062" y="1608082"/>
            <a:ext cx="2276384" cy="3359549"/>
          </a:xfrm>
          <a:prstGeom prst="rect">
            <a:avLst/>
          </a:prstGeom>
        </p:spPr>
      </p:pic>
      <p:sp>
        <p:nvSpPr>
          <p:cNvPr id="4" name="Title 1">
            <a:extLst>
              <a:ext uri="{FF2B5EF4-FFF2-40B4-BE49-F238E27FC236}">
                <a16:creationId xmlns:a16="http://schemas.microsoft.com/office/drawing/2014/main" id="{5D00CDA2-A477-332A-C07D-777DFB021163}"/>
              </a:ext>
            </a:extLst>
          </p:cNvPr>
          <p:cNvSpPr txBox="1">
            <a:spLocks/>
          </p:cNvSpPr>
          <p:nvPr/>
        </p:nvSpPr>
        <p:spPr>
          <a:xfrm>
            <a:off x="-84365" y="6096000"/>
            <a:ext cx="7776936" cy="4024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800" dirty="0">
                <a:solidFill>
                  <a:schemeClr val="bg1">
                    <a:lumMod val="65000"/>
                  </a:schemeClr>
                </a:solidFill>
              </a:rPr>
              <a:t>Data Sources: JBWD,  USGS, CA DDW, SBCO</a:t>
            </a:r>
            <a:endParaRPr lang="en-US" sz="2000" dirty="0">
              <a:solidFill>
                <a:schemeClr val="bg1">
                  <a:lumMod val="65000"/>
                </a:schemeClr>
              </a:solidFill>
            </a:endParaRPr>
          </a:p>
        </p:txBody>
      </p:sp>
      <p:sp>
        <p:nvSpPr>
          <p:cNvPr id="7" name="Slide Number Placeholder 1">
            <a:extLst>
              <a:ext uri="{FF2B5EF4-FFF2-40B4-BE49-F238E27FC236}">
                <a16:creationId xmlns:a16="http://schemas.microsoft.com/office/drawing/2014/main" id="{2869F680-1C09-6898-41A1-528697F22B8F}"/>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11</a:t>
            </a:fld>
            <a:endParaRPr lang="en-US" sz="160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147256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358ECBA-45A2-276D-E0A4-4C941F8D8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TextBox 16">
            <a:extLst>
              <a:ext uri="{FF2B5EF4-FFF2-40B4-BE49-F238E27FC236}">
                <a16:creationId xmlns:a16="http://schemas.microsoft.com/office/drawing/2014/main" id="{3E49D13F-123D-E2BC-820D-CCDCAC4F8406}"/>
              </a:ext>
            </a:extLst>
          </p:cNvPr>
          <p:cNvSpPr txBox="1"/>
          <p:nvPr/>
        </p:nvSpPr>
        <p:spPr>
          <a:xfrm>
            <a:off x="0" y="0"/>
            <a:ext cx="12192000" cy="52322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Production Wells, Groundwater Basins, and Recharge</a:t>
            </a:r>
          </a:p>
        </p:txBody>
      </p:sp>
      <p:sp>
        <p:nvSpPr>
          <p:cNvPr id="3" name="Slide Number Placeholder 1">
            <a:extLst>
              <a:ext uri="{FF2B5EF4-FFF2-40B4-BE49-F238E27FC236}">
                <a16:creationId xmlns:a16="http://schemas.microsoft.com/office/drawing/2014/main" id="{B2D8C366-6692-0C06-5C1D-0DF014047653}"/>
              </a:ext>
            </a:extLst>
          </p:cNvPr>
          <p:cNvSpPr>
            <a:spLocks noGrp="1"/>
          </p:cNvSpPr>
          <p:nvPr>
            <p:ph type="sldNum" sz="quarter" idx="12"/>
          </p:nvPr>
        </p:nvSpPr>
        <p:spPr>
          <a:xfrm>
            <a:off x="10234880"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12</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094475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3E49D13F-123D-E2BC-820D-CCDCAC4F8406}"/>
              </a:ext>
            </a:extLst>
          </p:cNvPr>
          <p:cNvSpPr txBox="1"/>
          <p:nvPr/>
        </p:nvSpPr>
        <p:spPr>
          <a:xfrm>
            <a:off x="440276" y="4638261"/>
            <a:ext cx="3915368" cy="523220"/>
          </a:xfrm>
          <a:prstGeom prst="rect">
            <a:avLst/>
          </a:prstGeom>
          <a:noFill/>
        </p:spPr>
        <p:txBody>
          <a:bodyPr wrap="square" rtlCol="0">
            <a:spAutoFit/>
          </a:bodyPr>
          <a:lstStyle/>
          <a:p>
            <a:pPr algn="ctr"/>
            <a:r>
              <a:rPr lang="en-US" sz="2800" b="1" u="sng" dirty="0">
                <a:latin typeface="Arial" panose="020B0604020202020204" pitchFamily="34" charset="0"/>
                <a:cs typeface="Arial" panose="020B0604020202020204" pitchFamily="34" charset="0"/>
              </a:rPr>
              <a:t>Production</a:t>
            </a:r>
            <a:r>
              <a:rPr lang="en-US" sz="2800" b="1" dirty="0">
                <a:latin typeface="Arial" panose="020B0604020202020204" pitchFamily="34" charset="0"/>
                <a:cs typeface="Arial" panose="020B0604020202020204" pitchFamily="34" charset="0"/>
              </a:rPr>
              <a:t> </a:t>
            </a:r>
          </a:p>
        </p:txBody>
      </p:sp>
      <p:pic>
        <p:nvPicPr>
          <p:cNvPr id="3" name="Picture 2">
            <a:extLst>
              <a:ext uri="{FF2B5EF4-FFF2-40B4-BE49-F238E27FC236}">
                <a16:creationId xmlns:a16="http://schemas.microsoft.com/office/drawing/2014/main" id="{D5D47FD7-E39D-106F-4D90-0DEAA8709701}"/>
              </a:ext>
            </a:extLst>
          </p:cNvPr>
          <p:cNvPicPr>
            <a:picLocks noChangeAspect="1"/>
          </p:cNvPicPr>
          <p:nvPr/>
        </p:nvPicPr>
        <p:blipFill>
          <a:blip r:embed="rId2">
            <a:extLst>
              <a:ext uri="{28A0092B-C50C-407E-A947-70E740481C1C}">
                <a14:useLocalDpi xmlns:a14="http://schemas.microsoft.com/office/drawing/2010/main" val="0"/>
              </a:ext>
            </a:extLst>
          </a:blip>
          <a:srcRect b="19590"/>
          <a:stretch/>
        </p:blipFill>
        <p:spPr>
          <a:xfrm>
            <a:off x="318251" y="302052"/>
            <a:ext cx="7387138" cy="4270793"/>
          </a:xfrm>
          <a:prstGeom prst="rect">
            <a:avLst/>
          </a:prstGeom>
        </p:spPr>
      </p:pic>
      <p:pic>
        <p:nvPicPr>
          <p:cNvPr id="6" name="Picture 5">
            <a:extLst>
              <a:ext uri="{FF2B5EF4-FFF2-40B4-BE49-F238E27FC236}">
                <a16:creationId xmlns:a16="http://schemas.microsoft.com/office/drawing/2014/main" id="{F432B406-7BC4-67B5-A1DC-F5838CFAB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383" y="4638261"/>
            <a:ext cx="6819038" cy="1835111"/>
          </a:xfrm>
          <a:prstGeom prst="rect">
            <a:avLst/>
          </a:prstGeom>
        </p:spPr>
      </p:pic>
      <p:sp>
        <p:nvSpPr>
          <p:cNvPr id="7" name="TextBox 6">
            <a:extLst>
              <a:ext uri="{FF2B5EF4-FFF2-40B4-BE49-F238E27FC236}">
                <a16:creationId xmlns:a16="http://schemas.microsoft.com/office/drawing/2014/main" id="{C019732F-77F3-C572-9814-5D701ACDD4F5}"/>
              </a:ext>
            </a:extLst>
          </p:cNvPr>
          <p:cNvSpPr txBox="1"/>
          <p:nvPr/>
        </p:nvSpPr>
        <p:spPr>
          <a:xfrm>
            <a:off x="318251" y="5226897"/>
            <a:ext cx="4253948" cy="1015663"/>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Note: Well 14 was offline in 2020 and 2021. Well 15 was used to satisfy the demand </a:t>
            </a:r>
          </a:p>
        </p:txBody>
      </p:sp>
      <p:pic>
        <p:nvPicPr>
          <p:cNvPr id="9" name="Picture 8">
            <a:extLst>
              <a:ext uri="{FF2B5EF4-FFF2-40B4-BE49-F238E27FC236}">
                <a16:creationId xmlns:a16="http://schemas.microsoft.com/office/drawing/2014/main" id="{0887B40D-BA52-5478-6C54-50BBE47E211C}"/>
              </a:ext>
            </a:extLst>
          </p:cNvPr>
          <p:cNvPicPr>
            <a:picLocks noChangeAspect="1"/>
          </p:cNvPicPr>
          <p:nvPr/>
        </p:nvPicPr>
        <p:blipFill>
          <a:blip r:embed="rId4"/>
          <a:stretch>
            <a:fillRect/>
          </a:stretch>
        </p:blipFill>
        <p:spPr>
          <a:xfrm>
            <a:off x="8388938" y="978063"/>
            <a:ext cx="2973934" cy="3601248"/>
          </a:xfrm>
          <a:prstGeom prst="rect">
            <a:avLst/>
          </a:prstGeom>
        </p:spPr>
      </p:pic>
      <p:sp>
        <p:nvSpPr>
          <p:cNvPr id="10" name="TextBox 9">
            <a:extLst>
              <a:ext uri="{FF2B5EF4-FFF2-40B4-BE49-F238E27FC236}">
                <a16:creationId xmlns:a16="http://schemas.microsoft.com/office/drawing/2014/main" id="{06D5831B-4D08-E7AE-2290-0867A1E9EB2C}"/>
              </a:ext>
            </a:extLst>
          </p:cNvPr>
          <p:cNvSpPr txBox="1"/>
          <p:nvPr/>
        </p:nvSpPr>
        <p:spPr>
          <a:xfrm>
            <a:off x="7748931" y="270177"/>
            <a:ext cx="4253948" cy="707886"/>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Note: Production Declined 3.54% in the last six years</a:t>
            </a:r>
          </a:p>
        </p:txBody>
      </p:sp>
      <p:sp>
        <p:nvSpPr>
          <p:cNvPr id="11" name="TextBox 10">
            <a:extLst>
              <a:ext uri="{FF2B5EF4-FFF2-40B4-BE49-F238E27FC236}">
                <a16:creationId xmlns:a16="http://schemas.microsoft.com/office/drawing/2014/main" id="{07AF2810-D11E-2D42-CD06-BFF904F49010}"/>
              </a:ext>
            </a:extLst>
          </p:cNvPr>
          <p:cNvSpPr txBox="1"/>
          <p:nvPr/>
        </p:nvSpPr>
        <p:spPr>
          <a:xfrm>
            <a:off x="9332685" y="1037013"/>
            <a:ext cx="1886857" cy="338554"/>
          </a:xfrm>
          <a:prstGeom prst="rect">
            <a:avLst/>
          </a:prstGeom>
          <a:noFill/>
        </p:spPr>
        <p:txBody>
          <a:bodyPr wrap="square" rtlCol="0">
            <a:spAutoFit/>
          </a:bodyPr>
          <a:lstStyle/>
          <a:p>
            <a:pPr algn="ctr"/>
            <a:r>
              <a:rPr lang="en-US" sz="1600" b="1" u="sng" dirty="0">
                <a:solidFill>
                  <a:schemeClr val="bg2">
                    <a:lumMod val="50000"/>
                  </a:schemeClr>
                </a:solidFill>
                <a:latin typeface="Arial" panose="020B0604020202020204" pitchFamily="34" charset="0"/>
                <a:cs typeface="Arial" panose="020B0604020202020204" pitchFamily="34" charset="0"/>
              </a:rPr>
              <a:t>Total Production</a:t>
            </a:r>
            <a:r>
              <a:rPr lang="en-US" sz="1600" b="1" dirty="0">
                <a:solidFill>
                  <a:schemeClr val="bg2">
                    <a:lumMod val="50000"/>
                  </a:schemeClr>
                </a:solidFill>
                <a:latin typeface="Arial" panose="020B0604020202020204" pitchFamily="34" charset="0"/>
                <a:cs typeface="Arial" panose="020B0604020202020204" pitchFamily="34" charset="0"/>
              </a:rPr>
              <a:t> </a:t>
            </a:r>
          </a:p>
        </p:txBody>
      </p:sp>
      <p:sp>
        <p:nvSpPr>
          <p:cNvPr id="2" name="Title 1">
            <a:extLst>
              <a:ext uri="{FF2B5EF4-FFF2-40B4-BE49-F238E27FC236}">
                <a16:creationId xmlns:a16="http://schemas.microsoft.com/office/drawing/2014/main" id="{B9B35B2E-D528-62E5-BD89-E535C937F52E}"/>
              </a:ext>
            </a:extLst>
          </p:cNvPr>
          <p:cNvSpPr txBox="1">
            <a:spLocks/>
          </p:cNvSpPr>
          <p:nvPr/>
        </p:nvSpPr>
        <p:spPr>
          <a:xfrm>
            <a:off x="874535" y="6307976"/>
            <a:ext cx="2492281" cy="305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800" dirty="0">
                <a:solidFill>
                  <a:schemeClr val="bg1">
                    <a:lumMod val="65000"/>
                  </a:schemeClr>
                </a:solidFill>
              </a:rPr>
              <a:t>Data Source:  JBWD </a:t>
            </a:r>
            <a:endParaRPr lang="en-US" sz="2000" dirty="0">
              <a:solidFill>
                <a:schemeClr val="bg1">
                  <a:lumMod val="65000"/>
                </a:schemeClr>
              </a:solidFill>
            </a:endParaRPr>
          </a:p>
        </p:txBody>
      </p:sp>
      <p:sp>
        <p:nvSpPr>
          <p:cNvPr id="4" name="Slide Number Placeholder 3">
            <a:extLst>
              <a:ext uri="{FF2B5EF4-FFF2-40B4-BE49-F238E27FC236}">
                <a16:creationId xmlns:a16="http://schemas.microsoft.com/office/drawing/2014/main" id="{BC22D796-8154-6904-6F32-15ACEEBF325A}"/>
              </a:ext>
            </a:extLst>
          </p:cNvPr>
          <p:cNvSpPr>
            <a:spLocks noGrp="1"/>
          </p:cNvSpPr>
          <p:nvPr>
            <p:ph type="sldNum" sz="quarter" idx="12"/>
          </p:nvPr>
        </p:nvSpPr>
        <p:spPr>
          <a:xfrm>
            <a:off x="10406781" y="6307976"/>
            <a:ext cx="1554370" cy="365125"/>
          </a:xfrm>
        </p:spPr>
        <p:txBody>
          <a:bodyPr/>
          <a:lstStyle/>
          <a:p>
            <a:fld id="{0CEA5D6D-2B23-4A6E-850A-CEB32406CFCA}" type="slidenum">
              <a:rPr lang="en-US" sz="1600" smtClean="0">
                <a:solidFill>
                  <a:schemeClr val="tx1"/>
                </a:solidFill>
                <a:latin typeface="Arial Rounded MT Bold" panose="020F0704030504030204" pitchFamily="34" charset="0"/>
              </a:rPr>
              <a:t>13</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601719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B23CD8C-391D-36A2-D70B-6C62A5BA6B40}"/>
              </a:ext>
            </a:extLst>
          </p:cNvPr>
          <p:cNvPicPr>
            <a:picLocks noChangeAspect="1"/>
          </p:cNvPicPr>
          <p:nvPr/>
        </p:nvPicPr>
        <p:blipFill>
          <a:blip r:embed="rId2">
            <a:extLst>
              <a:ext uri="{28A0092B-C50C-407E-A947-70E740481C1C}">
                <a14:useLocalDpi xmlns:a14="http://schemas.microsoft.com/office/drawing/2010/main" val="0"/>
              </a:ext>
            </a:extLst>
          </a:blip>
          <a:srcRect l="21236" r="34383"/>
          <a:stretch/>
        </p:blipFill>
        <p:spPr>
          <a:xfrm>
            <a:off x="233489" y="222924"/>
            <a:ext cx="4537294" cy="6398128"/>
          </a:xfrm>
          <a:prstGeom prst="rect">
            <a:avLst/>
          </a:prstGeom>
        </p:spPr>
      </p:pic>
      <p:sp>
        <p:nvSpPr>
          <p:cNvPr id="15" name="TextBox 14">
            <a:extLst>
              <a:ext uri="{FF2B5EF4-FFF2-40B4-BE49-F238E27FC236}">
                <a16:creationId xmlns:a16="http://schemas.microsoft.com/office/drawing/2014/main" id="{3C389B02-965B-C005-E8C0-DCEDCEAD4108}"/>
              </a:ext>
            </a:extLst>
          </p:cNvPr>
          <p:cNvSpPr txBox="1"/>
          <p:nvPr/>
        </p:nvSpPr>
        <p:spPr>
          <a:xfrm>
            <a:off x="4336538" y="-52568"/>
            <a:ext cx="2262566" cy="3046988"/>
          </a:xfrm>
          <a:prstGeom prst="rect">
            <a:avLst/>
          </a:prstGeom>
          <a:noFill/>
        </p:spPr>
        <p:txBody>
          <a:bodyPr wrap="square" rtlCol="0">
            <a:spAutoFit/>
          </a:bodyPr>
          <a:lstStyle/>
          <a:p>
            <a:pPr algn="ctr"/>
            <a:endParaRPr lang="en-US" sz="2400" b="1" dirty="0">
              <a:latin typeface="Arial" panose="020B0604020202020204" pitchFamily="34" charset="0"/>
              <a:cs typeface="Arial" panose="020B0604020202020204" pitchFamily="34" charset="0"/>
            </a:endParaRPr>
          </a:p>
          <a:p>
            <a:pPr algn="ctr"/>
            <a:r>
              <a:rPr lang="en-US" sz="2400" b="1" dirty="0">
                <a:latin typeface="Aptos Narrow" panose="020B0004020202020204" pitchFamily="34" charset="0"/>
                <a:cs typeface="Arial" panose="020B0604020202020204" pitchFamily="34" charset="0"/>
              </a:rPr>
              <a:t>Recharge</a:t>
            </a:r>
          </a:p>
          <a:p>
            <a:pPr algn="ctr"/>
            <a:r>
              <a:rPr lang="en-US" sz="2400" b="1" dirty="0">
                <a:latin typeface="Aptos Narrow" panose="020B0004020202020204" pitchFamily="34" charset="0"/>
                <a:cs typeface="Arial" panose="020B0604020202020204" pitchFamily="34" charset="0"/>
              </a:rPr>
              <a:t>Provides </a:t>
            </a:r>
          </a:p>
          <a:p>
            <a:pPr algn="ctr"/>
            <a:r>
              <a:rPr lang="en-US" sz="2400" b="1" dirty="0">
                <a:latin typeface="Aptos Narrow" panose="020B0004020202020204" pitchFamily="34" charset="0"/>
                <a:cs typeface="Arial" panose="020B0604020202020204" pitchFamily="34" charset="0"/>
              </a:rPr>
              <a:t>Water</a:t>
            </a:r>
          </a:p>
          <a:p>
            <a:pPr algn="ctr"/>
            <a:r>
              <a:rPr lang="en-US" sz="2400" b="1" dirty="0">
                <a:latin typeface="Aptos Narrow" panose="020B0004020202020204" pitchFamily="34" charset="0"/>
                <a:cs typeface="Arial" panose="020B0604020202020204" pitchFamily="34" charset="0"/>
              </a:rPr>
              <a:t>Security</a:t>
            </a:r>
          </a:p>
          <a:p>
            <a:pPr algn="ctr"/>
            <a:r>
              <a:rPr lang="en-US" sz="2400" b="1" dirty="0">
                <a:latin typeface="Aptos Narrow" panose="020B0004020202020204" pitchFamily="34" charset="0"/>
                <a:cs typeface="Arial" panose="020B0604020202020204" pitchFamily="34" charset="0"/>
              </a:rPr>
              <a:t>and </a:t>
            </a:r>
          </a:p>
          <a:p>
            <a:pPr algn="ctr"/>
            <a:r>
              <a:rPr lang="en-US" sz="2400" b="1" dirty="0">
                <a:latin typeface="Aptos Narrow" panose="020B0004020202020204" pitchFamily="34" charset="0"/>
                <a:cs typeface="Arial" panose="020B0604020202020204" pitchFamily="34" charset="0"/>
              </a:rPr>
              <a:t>Dilutes</a:t>
            </a:r>
          </a:p>
          <a:p>
            <a:pPr algn="ctr"/>
            <a:r>
              <a:rPr lang="en-US" sz="2400" b="1" dirty="0">
                <a:latin typeface="Aptos Narrow" panose="020B0004020202020204" pitchFamily="34" charset="0"/>
                <a:cs typeface="Arial" panose="020B0604020202020204" pitchFamily="34" charset="0"/>
              </a:rPr>
              <a:t>Nitrates</a:t>
            </a:r>
          </a:p>
        </p:txBody>
      </p:sp>
      <p:sp>
        <p:nvSpPr>
          <p:cNvPr id="18" name="Arrow: Down 17">
            <a:extLst>
              <a:ext uri="{FF2B5EF4-FFF2-40B4-BE49-F238E27FC236}">
                <a16:creationId xmlns:a16="http://schemas.microsoft.com/office/drawing/2014/main" id="{2AA67941-0EF6-392D-8F3B-7BC1EE3C27BB}"/>
              </a:ext>
            </a:extLst>
          </p:cNvPr>
          <p:cNvSpPr/>
          <p:nvPr/>
        </p:nvSpPr>
        <p:spPr>
          <a:xfrm>
            <a:off x="1925377" y="2757714"/>
            <a:ext cx="313582" cy="912586"/>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6B98426-74C9-9D28-5EFD-FDF154EBBF52}"/>
              </a:ext>
            </a:extLst>
          </p:cNvPr>
          <p:cNvSpPr/>
          <p:nvPr/>
        </p:nvSpPr>
        <p:spPr>
          <a:xfrm>
            <a:off x="460570" y="1834384"/>
            <a:ext cx="3243196" cy="923330"/>
          </a:xfrm>
          <a:prstGeom prst="rect">
            <a:avLst/>
          </a:prstGeom>
          <a:noFill/>
        </p:spPr>
        <p:txBody>
          <a:bodyPr wrap="none" lIns="91440" tIns="45720" rIns="91440" bIns="45720">
            <a:spAutoFit/>
          </a:bodyPr>
          <a:lstStyle/>
          <a:p>
            <a:pPr algn="ctr"/>
            <a:r>
              <a:rPr lang="en-US" sz="5400" b="1" cap="small"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Recharge!</a:t>
            </a:r>
          </a:p>
        </p:txBody>
      </p:sp>
      <p:sp>
        <p:nvSpPr>
          <p:cNvPr id="5" name="Title 1">
            <a:extLst>
              <a:ext uri="{FF2B5EF4-FFF2-40B4-BE49-F238E27FC236}">
                <a16:creationId xmlns:a16="http://schemas.microsoft.com/office/drawing/2014/main" id="{D9D53DE7-FEA9-FF50-F6AE-5F2D41DEF1A6}"/>
              </a:ext>
            </a:extLst>
          </p:cNvPr>
          <p:cNvSpPr txBox="1">
            <a:spLocks/>
          </p:cNvSpPr>
          <p:nvPr/>
        </p:nvSpPr>
        <p:spPr>
          <a:xfrm>
            <a:off x="86973" y="5895444"/>
            <a:ext cx="2492281" cy="6374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800" dirty="0">
                <a:solidFill>
                  <a:schemeClr val="bg1"/>
                </a:solidFill>
              </a:rPr>
              <a:t>Data Sources: </a:t>
            </a:r>
          </a:p>
          <a:p>
            <a:pPr algn="ctr"/>
            <a:r>
              <a:rPr lang="en-US" sz="1800" dirty="0">
                <a:solidFill>
                  <a:schemeClr val="bg1"/>
                </a:solidFill>
              </a:rPr>
              <a:t>DWR, MWA</a:t>
            </a:r>
          </a:p>
          <a:p>
            <a:pPr algn="ctr"/>
            <a:r>
              <a:rPr lang="en-US" sz="1800" dirty="0">
                <a:solidFill>
                  <a:schemeClr val="bg1"/>
                </a:solidFill>
              </a:rPr>
              <a:t>JBWD,  USGS</a:t>
            </a:r>
            <a:endParaRPr lang="en-US" sz="2000" dirty="0">
              <a:solidFill>
                <a:schemeClr val="bg1"/>
              </a:solidFill>
            </a:endParaRPr>
          </a:p>
        </p:txBody>
      </p:sp>
      <p:pic>
        <p:nvPicPr>
          <p:cNvPr id="6" name="Picture 5">
            <a:extLst>
              <a:ext uri="{FF2B5EF4-FFF2-40B4-BE49-F238E27FC236}">
                <a16:creationId xmlns:a16="http://schemas.microsoft.com/office/drawing/2014/main" id="{51719EA3-4C2D-CE28-671E-CDD2C077E7C8}"/>
              </a:ext>
            </a:extLst>
          </p:cNvPr>
          <p:cNvPicPr>
            <a:picLocks noChangeAspect="1"/>
          </p:cNvPicPr>
          <p:nvPr/>
        </p:nvPicPr>
        <p:blipFill>
          <a:blip r:embed="rId3"/>
          <a:stretch>
            <a:fillRect/>
          </a:stretch>
        </p:blipFill>
        <p:spPr>
          <a:xfrm>
            <a:off x="6136002" y="236947"/>
            <a:ext cx="5822510" cy="3032964"/>
          </a:xfrm>
          <a:prstGeom prst="rect">
            <a:avLst/>
          </a:prstGeom>
        </p:spPr>
      </p:pic>
      <p:pic>
        <p:nvPicPr>
          <p:cNvPr id="7" name="Picture 6">
            <a:extLst>
              <a:ext uri="{FF2B5EF4-FFF2-40B4-BE49-F238E27FC236}">
                <a16:creationId xmlns:a16="http://schemas.microsoft.com/office/drawing/2014/main" id="{F88151C6-8C50-D459-FAC3-4A1B721A2532}"/>
              </a:ext>
            </a:extLst>
          </p:cNvPr>
          <p:cNvPicPr>
            <a:picLocks noChangeAspect="1"/>
          </p:cNvPicPr>
          <p:nvPr/>
        </p:nvPicPr>
        <p:blipFill>
          <a:blip r:embed="rId4"/>
          <a:stretch>
            <a:fillRect/>
          </a:stretch>
        </p:blipFill>
        <p:spPr>
          <a:xfrm>
            <a:off x="4770783" y="3269911"/>
            <a:ext cx="7170314" cy="3351141"/>
          </a:xfrm>
          <a:prstGeom prst="rect">
            <a:avLst/>
          </a:prstGeom>
        </p:spPr>
      </p:pic>
      <p:sp>
        <p:nvSpPr>
          <p:cNvPr id="2" name="Slide Number Placeholder 1">
            <a:extLst>
              <a:ext uri="{FF2B5EF4-FFF2-40B4-BE49-F238E27FC236}">
                <a16:creationId xmlns:a16="http://schemas.microsoft.com/office/drawing/2014/main" id="{0205D763-11FF-B57F-CEC7-020354D90724}"/>
              </a:ext>
            </a:extLst>
          </p:cNvPr>
          <p:cNvSpPr>
            <a:spLocks noGrp="1"/>
          </p:cNvSpPr>
          <p:nvPr>
            <p:ph type="sldNum" sz="quarter" idx="12"/>
          </p:nvPr>
        </p:nvSpPr>
        <p:spPr>
          <a:xfrm>
            <a:off x="10252294" y="6255927"/>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14</a:t>
            </a:fld>
            <a:endParaRPr lang="en-US" sz="160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147901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54FAB8-BCA8-B9C7-7F13-B4951682E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2769" y="258044"/>
            <a:ext cx="9764431" cy="6341912"/>
          </a:xfrm>
          <a:prstGeom prst="rect">
            <a:avLst/>
          </a:prstGeom>
        </p:spPr>
      </p:pic>
      <p:sp>
        <p:nvSpPr>
          <p:cNvPr id="5" name="TextBox 4">
            <a:extLst>
              <a:ext uri="{FF2B5EF4-FFF2-40B4-BE49-F238E27FC236}">
                <a16:creationId xmlns:a16="http://schemas.microsoft.com/office/drawing/2014/main" id="{6E349A08-CA4F-6BF7-94DC-719A10BAE5BA}"/>
              </a:ext>
            </a:extLst>
          </p:cNvPr>
          <p:cNvSpPr txBox="1"/>
          <p:nvPr/>
        </p:nvSpPr>
        <p:spPr>
          <a:xfrm>
            <a:off x="-183244" y="258044"/>
            <a:ext cx="2690038" cy="2308324"/>
          </a:xfrm>
          <a:prstGeom prst="rect">
            <a:avLst/>
          </a:prstGeom>
          <a:noFill/>
        </p:spPr>
        <p:txBody>
          <a:bodyPr wrap="square" rtlCol="0">
            <a:spAutoFit/>
          </a:bodyPr>
          <a:lstStyle/>
          <a:p>
            <a:pPr algn="ctr"/>
            <a:endParaRPr lang="en-US" sz="2400" b="1" dirty="0">
              <a:latin typeface="Arial Rounded MT Bold" panose="020F0704030504030204" pitchFamily="34" charset="0"/>
              <a:cs typeface="Arial" panose="020B0604020202020204" pitchFamily="34" charset="0"/>
            </a:endParaRPr>
          </a:p>
          <a:p>
            <a:pPr algn="ctr"/>
            <a:r>
              <a:rPr lang="en-US" sz="2400" b="1" dirty="0">
                <a:latin typeface="Arial Rounded MT Bold" panose="020F0704030504030204" pitchFamily="34" charset="0"/>
                <a:cs typeface="Arial" panose="020B0604020202020204" pitchFamily="34" charset="0"/>
              </a:rPr>
              <a:t>A Tale</a:t>
            </a:r>
          </a:p>
          <a:p>
            <a:pPr algn="ctr"/>
            <a:r>
              <a:rPr lang="en-US" sz="2400" b="1" dirty="0">
                <a:latin typeface="Arial Rounded MT Bold" panose="020F0704030504030204" pitchFamily="34" charset="0"/>
                <a:cs typeface="Arial" panose="020B0604020202020204" pitchFamily="34" charset="0"/>
              </a:rPr>
              <a:t>Told by</a:t>
            </a:r>
          </a:p>
          <a:p>
            <a:pPr algn="ctr"/>
            <a:r>
              <a:rPr lang="en-US" sz="2400" b="1" dirty="0">
                <a:latin typeface="Arial Rounded MT Bold" panose="020F0704030504030204" pitchFamily="34" charset="0"/>
                <a:cs typeface="Arial" panose="020B0604020202020204" pitchFamily="34" charset="0"/>
              </a:rPr>
              <a:t>Monitoring</a:t>
            </a:r>
          </a:p>
          <a:p>
            <a:pPr algn="ctr"/>
            <a:r>
              <a:rPr lang="en-US" sz="2400" b="1" dirty="0">
                <a:latin typeface="Arial Rounded MT Bold" panose="020F0704030504030204" pitchFamily="34" charset="0"/>
                <a:cs typeface="Arial" panose="020B0604020202020204" pitchFamily="34" charset="0"/>
              </a:rPr>
              <a:t>Wells in the </a:t>
            </a:r>
          </a:p>
          <a:p>
            <a:pPr algn="ctr"/>
            <a:r>
              <a:rPr lang="en-US" sz="2400" b="1" dirty="0">
                <a:latin typeface="Arial Rounded MT Bold" panose="020F0704030504030204" pitchFamily="34" charset="0"/>
                <a:cs typeface="Arial" panose="020B0604020202020204" pitchFamily="34" charset="0"/>
              </a:rPr>
              <a:t>Area</a:t>
            </a:r>
          </a:p>
        </p:txBody>
      </p:sp>
      <p:sp>
        <p:nvSpPr>
          <p:cNvPr id="2" name="Title 1">
            <a:extLst>
              <a:ext uri="{FF2B5EF4-FFF2-40B4-BE49-F238E27FC236}">
                <a16:creationId xmlns:a16="http://schemas.microsoft.com/office/drawing/2014/main" id="{EB212F8B-708F-DA55-B7D3-38A976200114}"/>
              </a:ext>
            </a:extLst>
          </p:cNvPr>
          <p:cNvSpPr txBox="1">
            <a:spLocks/>
          </p:cNvSpPr>
          <p:nvPr/>
        </p:nvSpPr>
        <p:spPr>
          <a:xfrm>
            <a:off x="-84365" y="5860973"/>
            <a:ext cx="2492281" cy="6374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800" dirty="0">
                <a:solidFill>
                  <a:schemeClr val="bg1">
                    <a:lumMod val="65000"/>
                  </a:schemeClr>
                </a:solidFill>
              </a:rPr>
              <a:t>Data Sources: </a:t>
            </a:r>
          </a:p>
          <a:p>
            <a:pPr algn="ctr"/>
            <a:r>
              <a:rPr lang="en-US" sz="1800" dirty="0">
                <a:solidFill>
                  <a:schemeClr val="bg1">
                    <a:lumMod val="65000"/>
                  </a:schemeClr>
                </a:solidFill>
              </a:rPr>
              <a:t>JBWD, MWA</a:t>
            </a:r>
          </a:p>
          <a:p>
            <a:pPr algn="ctr"/>
            <a:r>
              <a:rPr lang="en-US" sz="1800" dirty="0">
                <a:solidFill>
                  <a:schemeClr val="bg1">
                    <a:lumMod val="65000"/>
                  </a:schemeClr>
                </a:solidFill>
              </a:rPr>
              <a:t>  USGS</a:t>
            </a:r>
            <a:endParaRPr lang="en-US" sz="2000" dirty="0">
              <a:solidFill>
                <a:schemeClr val="bg1">
                  <a:lumMod val="65000"/>
                </a:schemeClr>
              </a:solidFill>
            </a:endParaRPr>
          </a:p>
        </p:txBody>
      </p:sp>
      <p:sp>
        <p:nvSpPr>
          <p:cNvPr id="4" name="Slide Number Placeholder 3">
            <a:extLst>
              <a:ext uri="{FF2B5EF4-FFF2-40B4-BE49-F238E27FC236}">
                <a16:creationId xmlns:a16="http://schemas.microsoft.com/office/drawing/2014/main" id="{59286965-36DD-41D0-4223-4C672225CC7C}"/>
              </a:ext>
            </a:extLst>
          </p:cNvPr>
          <p:cNvSpPr>
            <a:spLocks noGrp="1"/>
          </p:cNvSpPr>
          <p:nvPr>
            <p:ph type="sldNum" sz="quarter" idx="12"/>
          </p:nvPr>
        </p:nvSpPr>
        <p:spPr>
          <a:xfrm>
            <a:off x="10326125" y="6361416"/>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15</a:t>
            </a:fld>
            <a:endParaRPr lang="en-US" sz="1600" dirty="0">
              <a:solidFill>
                <a:schemeClr val="tx1"/>
              </a:solidFill>
              <a:latin typeface="Arial Rounded MT Bold" panose="020F0704030504030204" pitchFamily="34" charset="0"/>
            </a:endParaRPr>
          </a:p>
        </p:txBody>
      </p:sp>
      <p:sp>
        <p:nvSpPr>
          <p:cNvPr id="6" name="Title 1">
            <a:extLst>
              <a:ext uri="{FF2B5EF4-FFF2-40B4-BE49-F238E27FC236}">
                <a16:creationId xmlns:a16="http://schemas.microsoft.com/office/drawing/2014/main" id="{A622BD61-8E06-0F2C-A4B8-1E06FEA542BD}"/>
              </a:ext>
            </a:extLst>
          </p:cNvPr>
          <p:cNvSpPr txBox="1">
            <a:spLocks/>
          </p:cNvSpPr>
          <p:nvPr/>
        </p:nvSpPr>
        <p:spPr>
          <a:xfrm>
            <a:off x="304799" y="4425936"/>
            <a:ext cx="1683027" cy="6374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800" i="1" dirty="0">
                <a:solidFill>
                  <a:schemeClr val="tx1"/>
                </a:solidFill>
              </a:rPr>
              <a:t>Blue dots are JBWD wells</a:t>
            </a:r>
          </a:p>
          <a:p>
            <a:pPr algn="ctr"/>
            <a:endParaRPr lang="en-US" sz="1800" i="1" dirty="0">
              <a:solidFill>
                <a:schemeClr val="tx1"/>
              </a:solidFill>
            </a:endParaRPr>
          </a:p>
          <a:p>
            <a:pPr algn="ctr"/>
            <a:r>
              <a:rPr lang="en-US" sz="1800" i="1" dirty="0">
                <a:solidFill>
                  <a:schemeClr val="tx1"/>
                </a:solidFill>
              </a:rPr>
              <a:t>Yellow Rings</a:t>
            </a:r>
          </a:p>
          <a:p>
            <a:pPr algn="ctr"/>
            <a:r>
              <a:rPr lang="en-US" sz="1800" i="1" dirty="0">
                <a:solidFill>
                  <a:schemeClr val="tx1"/>
                </a:solidFill>
              </a:rPr>
              <a:t> are monitoring</a:t>
            </a:r>
          </a:p>
          <a:p>
            <a:pPr algn="ctr"/>
            <a:r>
              <a:rPr lang="en-US" sz="1800" i="1" dirty="0">
                <a:solidFill>
                  <a:schemeClr val="tx1"/>
                </a:solidFill>
              </a:rPr>
              <a:t> wells</a:t>
            </a:r>
            <a:endParaRPr lang="en-US" sz="2000" i="1" dirty="0">
              <a:solidFill>
                <a:schemeClr val="tx1"/>
              </a:solidFill>
            </a:endParaRPr>
          </a:p>
        </p:txBody>
      </p:sp>
    </p:spTree>
    <p:extLst>
      <p:ext uri="{BB962C8B-B14F-4D97-AF65-F5344CB8AC3E}">
        <p14:creationId xmlns:p14="http://schemas.microsoft.com/office/powerpoint/2010/main" val="33115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54FAB8-BCA8-B9C7-7F13-B4951682E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2769" y="258044"/>
            <a:ext cx="9764431" cy="6341912"/>
          </a:xfrm>
          <a:prstGeom prst="rect">
            <a:avLst/>
          </a:prstGeom>
        </p:spPr>
      </p:pic>
      <p:sp>
        <p:nvSpPr>
          <p:cNvPr id="2" name="TextBox 1">
            <a:extLst>
              <a:ext uri="{FF2B5EF4-FFF2-40B4-BE49-F238E27FC236}">
                <a16:creationId xmlns:a16="http://schemas.microsoft.com/office/drawing/2014/main" id="{878C69A8-7009-5A64-AE60-ED61E1B774D1}"/>
              </a:ext>
            </a:extLst>
          </p:cNvPr>
          <p:cNvSpPr txBox="1"/>
          <p:nvPr/>
        </p:nvSpPr>
        <p:spPr>
          <a:xfrm>
            <a:off x="-183243" y="258044"/>
            <a:ext cx="2690038" cy="5816977"/>
          </a:xfrm>
          <a:prstGeom prst="rect">
            <a:avLst/>
          </a:prstGeom>
          <a:noFill/>
        </p:spPr>
        <p:txBody>
          <a:bodyPr wrap="square" rtlCol="0">
            <a:spAutoFit/>
          </a:bodyPr>
          <a:lstStyle/>
          <a:p>
            <a:pPr algn="ctr"/>
            <a:endParaRPr lang="en-US" sz="2400" b="1" dirty="0">
              <a:solidFill>
                <a:schemeClr val="bg2">
                  <a:lumMod val="25000"/>
                </a:schemeClr>
              </a:solidFill>
              <a:latin typeface="Arial" panose="020B0604020202020204" pitchFamily="34" charset="0"/>
              <a:cs typeface="Arial" panose="020B0604020202020204" pitchFamily="34" charset="0"/>
            </a:endParaRPr>
          </a:p>
          <a:p>
            <a:pPr algn="ctr"/>
            <a:r>
              <a:rPr lang="en-US" sz="2400" b="1" cap="small" dirty="0">
                <a:solidFill>
                  <a:schemeClr val="bg2">
                    <a:lumMod val="25000"/>
                  </a:schemeClr>
                </a:solidFill>
                <a:latin typeface="Arial" panose="020B0604020202020204" pitchFamily="34" charset="0"/>
                <a:cs typeface="Arial" panose="020B0604020202020204" pitchFamily="34" charset="0"/>
              </a:rPr>
              <a:t>Does</a:t>
            </a:r>
          </a:p>
          <a:p>
            <a:pPr algn="ctr"/>
            <a:r>
              <a:rPr lang="en-US" sz="2400" b="1" cap="small" dirty="0">
                <a:solidFill>
                  <a:schemeClr val="bg2">
                    <a:lumMod val="25000"/>
                  </a:schemeClr>
                </a:solidFill>
                <a:latin typeface="Arial" panose="020B0604020202020204" pitchFamily="34" charset="0"/>
                <a:cs typeface="Arial" panose="020B0604020202020204" pitchFamily="34" charset="0"/>
              </a:rPr>
              <a:t>Recharge</a:t>
            </a:r>
          </a:p>
          <a:p>
            <a:pPr algn="ctr"/>
            <a:r>
              <a:rPr lang="en-US" sz="2400" b="1" cap="small" dirty="0">
                <a:solidFill>
                  <a:schemeClr val="bg2">
                    <a:lumMod val="25000"/>
                  </a:schemeClr>
                </a:solidFill>
                <a:latin typeface="Arial" panose="020B0604020202020204" pitchFamily="34" charset="0"/>
                <a:cs typeface="Arial" panose="020B0604020202020204" pitchFamily="34" charset="0"/>
              </a:rPr>
              <a:t>Work</a:t>
            </a:r>
          </a:p>
          <a:p>
            <a:pPr algn="ctr"/>
            <a:r>
              <a:rPr lang="en-US" sz="3600" b="1" cap="small" dirty="0">
                <a:solidFill>
                  <a:schemeClr val="bg2">
                    <a:lumMod val="25000"/>
                  </a:schemeClr>
                </a:solidFill>
                <a:latin typeface="Arial" panose="020B0604020202020204" pitchFamily="34" charset="0"/>
                <a:cs typeface="Arial" panose="020B0604020202020204" pitchFamily="34" charset="0"/>
              </a:rPr>
              <a:t>YES!</a:t>
            </a:r>
          </a:p>
          <a:p>
            <a:pPr algn="ctr"/>
            <a:endParaRPr lang="en-US" sz="1000" b="1" dirty="0">
              <a:solidFill>
                <a:schemeClr val="bg2">
                  <a:lumMod val="25000"/>
                </a:schemeClr>
              </a:solidFill>
              <a:latin typeface="Arial" panose="020B0604020202020204" pitchFamily="34" charset="0"/>
              <a:cs typeface="Arial" panose="020B0604020202020204" pitchFamily="34" charset="0"/>
            </a:endParaRPr>
          </a:p>
          <a:p>
            <a:pPr algn="ctr"/>
            <a:endParaRPr lang="en-US" sz="2300" b="1" dirty="0">
              <a:solidFill>
                <a:schemeClr val="bg2">
                  <a:lumMod val="25000"/>
                </a:schemeClr>
              </a:solidFill>
              <a:latin typeface="Arial" panose="020B0604020202020204" pitchFamily="34" charset="0"/>
              <a:cs typeface="Arial" panose="020B0604020202020204" pitchFamily="34" charset="0"/>
            </a:endParaRPr>
          </a:p>
          <a:p>
            <a:pPr algn="ctr"/>
            <a:endParaRPr lang="en-US" sz="2300" b="1" dirty="0">
              <a:solidFill>
                <a:schemeClr val="bg2">
                  <a:lumMod val="25000"/>
                </a:schemeClr>
              </a:solidFill>
              <a:latin typeface="Arial" panose="020B0604020202020204" pitchFamily="34" charset="0"/>
              <a:cs typeface="Arial" panose="020B0604020202020204" pitchFamily="34" charset="0"/>
            </a:endParaRPr>
          </a:p>
          <a:p>
            <a:pPr algn="ctr"/>
            <a:r>
              <a:rPr lang="en-US" sz="2300" b="1" dirty="0">
                <a:solidFill>
                  <a:schemeClr val="bg2">
                    <a:lumMod val="25000"/>
                  </a:schemeClr>
                </a:solidFill>
                <a:latin typeface="Arial" panose="020B0604020202020204" pitchFamily="34" charset="0"/>
                <a:cs typeface="Arial" panose="020B0604020202020204" pitchFamily="34" charset="0"/>
              </a:rPr>
              <a:t>Note The </a:t>
            </a:r>
          </a:p>
          <a:p>
            <a:pPr algn="ctr"/>
            <a:r>
              <a:rPr lang="en-US" sz="2300" b="1" dirty="0">
                <a:solidFill>
                  <a:schemeClr val="bg2">
                    <a:lumMod val="25000"/>
                  </a:schemeClr>
                </a:solidFill>
                <a:latin typeface="Arial" panose="020B0604020202020204" pitchFamily="34" charset="0"/>
                <a:cs typeface="Arial" panose="020B0604020202020204" pitchFamily="34" charset="0"/>
              </a:rPr>
              <a:t>Change </a:t>
            </a:r>
          </a:p>
          <a:p>
            <a:pPr algn="ctr"/>
            <a:r>
              <a:rPr lang="en-US" sz="2300" b="1" dirty="0">
                <a:solidFill>
                  <a:schemeClr val="bg2">
                    <a:lumMod val="25000"/>
                  </a:schemeClr>
                </a:solidFill>
                <a:latin typeface="Arial" panose="020B0604020202020204" pitchFamily="34" charset="0"/>
                <a:cs typeface="Arial" panose="020B0604020202020204" pitchFamily="34" charset="0"/>
              </a:rPr>
              <a:t>In Slope.</a:t>
            </a:r>
          </a:p>
          <a:p>
            <a:pPr algn="ctr"/>
            <a:r>
              <a:rPr lang="en-US" sz="2300" b="1" dirty="0">
                <a:solidFill>
                  <a:schemeClr val="bg2">
                    <a:lumMod val="25000"/>
                  </a:schemeClr>
                </a:solidFill>
                <a:latin typeface="Arial" panose="020B0604020202020204" pitchFamily="34" charset="0"/>
                <a:cs typeface="Arial" panose="020B0604020202020204" pitchFamily="34" charset="0"/>
              </a:rPr>
              <a:t>Some Going</a:t>
            </a:r>
          </a:p>
          <a:p>
            <a:pPr algn="ctr"/>
            <a:r>
              <a:rPr lang="en-US" sz="2300" b="1" dirty="0">
                <a:solidFill>
                  <a:schemeClr val="bg2">
                    <a:lumMod val="25000"/>
                  </a:schemeClr>
                </a:solidFill>
                <a:latin typeface="Arial" panose="020B0604020202020204" pitchFamily="34" charset="0"/>
                <a:cs typeface="Arial" panose="020B0604020202020204" pitchFamily="34" charset="0"/>
              </a:rPr>
              <a:t>Up, </a:t>
            </a:r>
          </a:p>
          <a:p>
            <a:pPr algn="ctr"/>
            <a:r>
              <a:rPr lang="en-US" sz="2300" b="1" dirty="0">
                <a:solidFill>
                  <a:schemeClr val="bg2">
                    <a:lumMod val="25000"/>
                  </a:schemeClr>
                </a:solidFill>
                <a:latin typeface="Arial" panose="020B0604020202020204" pitchFamily="34" charset="0"/>
                <a:cs typeface="Arial" panose="020B0604020202020204" pitchFamily="34" charset="0"/>
              </a:rPr>
              <a:t>Some Just</a:t>
            </a:r>
          </a:p>
          <a:p>
            <a:pPr algn="ctr"/>
            <a:r>
              <a:rPr lang="en-US" sz="2300" b="1" dirty="0">
                <a:solidFill>
                  <a:schemeClr val="bg2">
                    <a:lumMod val="25000"/>
                  </a:schemeClr>
                </a:solidFill>
                <a:latin typeface="Arial" panose="020B0604020202020204" pitchFamily="34" charset="0"/>
                <a:cs typeface="Arial" panose="020B0604020202020204" pitchFamily="34" charset="0"/>
              </a:rPr>
              <a:t>Now Turning</a:t>
            </a:r>
          </a:p>
          <a:p>
            <a:pPr algn="ctr"/>
            <a:r>
              <a:rPr lang="en-US" sz="2300" b="1" dirty="0">
                <a:solidFill>
                  <a:schemeClr val="bg2">
                    <a:lumMod val="25000"/>
                  </a:schemeClr>
                </a:solidFill>
                <a:latin typeface="Arial" panose="020B0604020202020204" pitchFamily="34" charset="0"/>
                <a:cs typeface="Arial" panose="020B0604020202020204" pitchFamily="34" charset="0"/>
              </a:rPr>
              <a:t>Around</a:t>
            </a:r>
          </a:p>
        </p:txBody>
      </p:sp>
      <p:sp>
        <p:nvSpPr>
          <p:cNvPr id="4" name="Arrow: Down 3">
            <a:extLst>
              <a:ext uri="{FF2B5EF4-FFF2-40B4-BE49-F238E27FC236}">
                <a16:creationId xmlns:a16="http://schemas.microsoft.com/office/drawing/2014/main" id="{D3E25CC9-1E66-9F5A-40B5-6C53C01CC0C2}"/>
              </a:ext>
            </a:extLst>
          </p:cNvPr>
          <p:cNvSpPr/>
          <p:nvPr/>
        </p:nvSpPr>
        <p:spPr>
          <a:xfrm>
            <a:off x="4062152" y="749300"/>
            <a:ext cx="157423" cy="45943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1EF740F6-FBAB-FD71-7BDB-36703C8DBA58}"/>
              </a:ext>
            </a:extLst>
          </p:cNvPr>
          <p:cNvSpPr/>
          <p:nvPr/>
        </p:nvSpPr>
        <p:spPr>
          <a:xfrm>
            <a:off x="4219575" y="5502275"/>
            <a:ext cx="157423" cy="45943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82108A53-9E5B-7ADD-838F-89E7339300D8}"/>
              </a:ext>
            </a:extLst>
          </p:cNvPr>
          <p:cNvSpPr/>
          <p:nvPr/>
        </p:nvSpPr>
        <p:spPr>
          <a:xfrm>
            <a:off x="11196377" y="3101975"/>
            <a:ext cx="157423" cy="45943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0A75ACCA-8BD8-6232-AF71-41649F4EBBCB}"/>
              </a:ext>
            </a:extLst>
          </p:cNvPr>
          <p:cNvSpPr/>
          <p:nvPr/>
        </p:nvSpPr>
        <p:spPr>
          <a:xfrm>
            <a:off x="11396663" y="918720"/>
            <a:ext cx="157423" cy="45943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45C47E48-C0C4-45E2-12A6-715AB6E840AD}"/>
              </a:ext>
            </a:extLst>
          </p:cNvPr>
          <p:cNvSpPr/>
          <p:nvPr/>
        </p:nvSpPr>
        <p:spPr>
          <a:xfrm>
            <a:off x="11396662" y="5502275"/>
            <a:ext cx="157423" cy="45943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3402520-98A1-D4D6-D94F-DFDF3A540C72}"/>
              </a:ext>
            </a:extLst>
          </p:cNvPr>
          <p:cNvSpPr txBox="1">
            <a:spLocks/>
          </p:cNvSpPr>
          <p:nvPr/>
        </p:nvSpPr>
        <p:spPr>
          <a:xfrm>
            <a:off x="-84365" y="6192631"/>
            <a:ext cx="2492281" cy="305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800" dirty="0">
                <a:solidFill>
                  <a:schemeClr val="bg1">
                    <a:lumMod val="65000"/>
                  </a:schemeClr>
                </a:solidFill>
              </a:rPr>
              <a:t>Data Sources: </a:t>
            </a:r>
          </a:p>
          <a:p>
            <a:pPr algn="ctr"/>
            <a:r>
              <a:rPr lang="en-US" sz="1800" dirty="0">
                <a:solidFill>
                  <a:schemeClr val="bg1">
                    <a:lumMod val="65000"/>
                  </a:schemeClr>
                </a:solidFill>
              </a:rPr>
              <a:t>JBWD  USGS</a:t>
            </a:r>
            <a:endParaRPr lang="en-US" sz="2000" dirty="0">
              <a:solidFill>
                <a:schemeClr val="bg1">
                  <a:lumMod val="65000"/>
                </a:schemeClr>
              </a:solidFill>
            </a:endParaRPr>
          </a:p>
        </p:txBody>
      </p:sp>
      <p:sp>
        <p:nvSpPr>
          <p:cNvPr id="10" name="Arrow: Down 9">
            <a:extLst>
              <a:ext uri="{FF2B5EF4-FFF2-40B4-BE49-F238E27FC236}">
                <a16:creationId xmlns:a16="http://schemas.microsoft.com/office/drawing/2014/main" id="{FFB2F738-2A76-3DD4-A006-0D25FE1136C1}"/>
              </a:ext>
            </a:extLst>
          </p:cNvPr>
          <p:cNvSpPr/>
          <p:nvPr/>
        </p:nvSpPr>
        <p:spPr>
          <a:xfrm rot="18012813">
            <a:off x="11084243" y="5771301"/>
            <a:ext cx="94298" cy="45943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62CF1B09-7ACE-0DC4-2176-9608979FEE6B}"/>
              </a:ext>
            </a:extLst>
          </p:cNvPr>
          <p:cNvSpPr/>
          <p:nvPr/>
        </p:nvSpPr>
        <p:spPr>
          <a:xfrm rot="15502760">
            <a:off x="11508365" y="5972564"/>
            <a:ext cx="91440" cy="29179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039A50DE-29F3-836F-79D0-A2B20D84816B}"/>
              </a:ext>
            </a:extLst>
          </p:cNvPr>
          <p:cNvSpPr/>
          <p:nvPr/>
        </p:nvSpPr>
        <p:spPr>
          <a:xfrm rot="17567931">
            <a:off x="3981108" y="5799530"/>
            <a:ext cx="94298" cy="45943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4D8F1F74-10CC-9DE7-B075-3408C3247DE3}"/>
              </a:ext>
            </a:extLst>
          </p:cNvPr>
          <p:cNvSpPr/>
          <p:nvPr/>
        </p:nvSpPr>
        <p:spPr>
          <a:xfrm rot="15502760">
            <a:off x="4449680" y="5937293"/>
            <a:ext cx="91440" cy="29179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F82CD343-A613-10B5-7FC9-3F9371046D04}"/>
              </a:ext>
            </a:extLst>
          </p:cNvPr>
          <p:cNvSpPr/>
          <p:nvPr/>
        </p:nvSpPr>
        <p:spPr>
          <a:xfrm rot="16635433">
            <a:off x="3869267" y="1112640"/>
            <a:ext cx="94298" cy="45943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25307D78-9BB5-4F38-9BF9-F3DFB123B55E}"/>
              </a:ext>
            </a:extLst>
          </p:cNvPr>
          <p:cNvSpPr/>
          <p:nvPr/>
        </p:nvSpPr>
        <p:spPr>
          <a:xfrm rot="15502760">
            <a:off x="4394989" y="1212303"/>
            <a:ext cx="91440" cy="29179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15">
            <a:extLst>
              <a:ext uri="{FF2B5EF4-FFF2-40B4-BE49-F238E27FC236}">
                <a16:creationId xmlns:a16="http://schemas.microsoft.com/office/drawing/2014/main" id="{5B862BA4-B7BE-D85E-16E5-DC439C0BF870}"/>
              </a:ext>
            </a:extLst>
          </p:cNvPr>
          <p:cNvSpPr>
            <a:spLocks noGrp="1"/>
          </p:cNvSpPr>
          <p:nvPr>
            <p:ph type="sldNum" sz="quarter" idx="12"/>
          </p:nvPr>
        </p:nvSpPr>
        <p:spPr>
          <a:xfrm>
            <a:off x="10282581" y="6360956"/>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16</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231690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8B2080-5F07-64DB-55E8-0AE9355B55E3}"/>
              </a:ext>
            </a:extLst>
          </p:cNvPr>
          <p:cNvPicPr>
            <a:picLocks noChangeAspect="1"/>
          </p:cNvPicPr>
          <p:nvPr/>
        </p:nvPicPr>
        <p:blipFill>
          <a:blip r:embed="rId2">
            <a:alphaModFix amt="66000"/>
          </a:blip>
          <a:stretch>
            <a:fillRect/>
          </a:stretch>
        </p:blipFill>
        <p:spPr>
          <a:xfrm>
            <a:off x="0" y="-1"/>
            <a:ext cx="12192000" cy="6858001"/>
          </a:xfrm>
          <a:prstGeom prst="rect">
            <a:avLst/>
          </a:prstGeom>
        </p:spPr>
      </p:pic>
      <p:sp>
        <p:nvSpPr>
          <p:cNvPr id="3" name="Title 1">
            <a:extLst>
              <a:ext uri="{FF2B5EF4-FFF2-40B4-BE49-F238E27FC236}">
                <a16:creationId xmlns:a16="http://schemas.microsoft.com/office/drawing/2014/main" id="{CAEDB650-6933-A641-63C7-064415C5126B}"/>
              </a:ext>
            </a:extLst>
          </p:cNvPr>
          <p:cNvSpPr txBox="1">
            <a:spLocks/>
          </p:cNvSpPr>
          <p:nvPr/>
        </p:nvSpPr>
        <p:spPr>
          <a:xfrm>
            <a:off x="1097281" y="107101"/>
            <a:ext cx="9875520" cy="1356360"/>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solidFill>
                  <a:schemeClr val="bg2">
                    <a:lumMod val="25000"/>
                  </a:schemeClr>
                </a:solidFill>
                <a:latin typeface="Arial Rounded MT Bold" panose="020F0704030504030204" pitchFamily="34" charset="0"/>
              </a:rPr>
              <a:t>Groundwater Quality</a:t>
            </a:r>
          </a:p>
        </p:txBody>
      </p:sp>
      <p:sp>
        <p:nvSpPr>
          <p:cNvPr id="4" name="Slide Number Placeholder 3">
            <a:extLst>
              <a:ext uri="{FF2B5EF4-FFF2-40B4-BE49-F238E27FC236}">
                <a16:creationId xmlns:a16="http://schemas.microsoft.com/office/drawing/2014/main" id="{FF179969-320C-D35E-1519-D0051F914850}"/>
              </a:ext>
            </a:extLst>
          </p:cNvPr>
          <p:cNvSpPr>
            <a:spLocks noGrp="1"/>
          </p:cNvSpPr>
          <p:nvPr>
            <p:ph type="sldNum" sz="quarter" idx="12"/>
          </p:nvPr>
        </p:nvSpPr>
        <p:spPr>
          <a:xfrm>
            <a:off x="10374557" y="6385774"/>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17</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866244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A0A56A-FD9F-0278-08E9-1679B3BF53ED}"/>
              </a:ext>
            </a:extLst>
          </p:cNvPr>
          <p:cNvSpPr txBox="1"/>
          <p:nvPr/>
        </p:nvSpPr>
        <p:spPr>
          <a:xfrm>
            <a:off x="541407" y="410029"/>
            <a:ext cx="2690038" cy="2554545"/>
          </a:xfrm>
          <a:prstGeom prst="rect">
            <a:avLst/>
          </a:prstGeom>
          <a:noFill/>
        </p:spPr>
        <p:txBody>
          <a:bodyPr wrap="square" rtlCol="0">
            <a:spAutoFit/>
          </a:bodyPr>
          <a:lstStyle/>
          <a:p>
            <a:pPr algn="ctr"/>
            <a:endParaRPr lang="en-US" sz="3200" b="1" dirty="0">
              <a:latin typeface="Arial" panose="020B0604020202020204" pitchFamily="34" charset="0"/>
              <a:cs typeface="Arial" panose="020B0604020202020204" pitchFamily="34" charset="0"/>
            </a:endParaRPr>
          </a:p>
          <a:p>
            <a:pPr algn="ctr"/>
            <a:r>
              <a:rPr lang="en-US" sz="3200" b="1" dirty="0">
                <a:latin typeface="Arial" panose="020B0604020202020204" pitchFamily="34" charset="0"/>
                <a:cs typeface="Arial" panose="020B0604020202020204" pitchFamily="34" charset="0"/>
              </a:rPr>
              <a:t>What Story Do The Stiff Diagrams</a:t>
            </a:r>
          </a:p>
          <a:p>
            <a:pPr algn="ctr"/>
            <a:r>
              <a:rPr lang="en-US" sz="3200" b="1" dirty="0">
                <a:latin typeface="Arial" panose="020B0604020202020204" pitchFamily="34" charset="0"/>
                <a:cs typeface="Arial" panose="020B0604020202020204" pitchFamily="34" charset="0"/>
              </a:rPr>
              <a:t>Tell?</a:t>
            </a:r>
          </a:p>
        </p:txBody>
      </p:sp>
      <p:pic>
        <p:nvPicPr>
          <p:cNvPr id="4" name="Picture 3">
            <a:extLst>
              <a:ext uri="{FF2B5EF4-FFF2-40B4-BE49-F238E27FC236}">
                <a16:creationId xmlns:a16="http://schemas.microsoft.com/office/drawing/2014/main" id="{61994382-41CD-0D45-3582-3BCE9A980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90815" y="3075709"/>
            <a:ext cx="3084453" cy="2468443"/>
          </a:xfrm>
          <a:prstGeom prst="rect">
            <a:avLst/>
          </a:prstGeom>
          <a:ln>
            <a:noFill/>
          </a:ln>
          <a:effectLst>
            <a:softEdge rad="112500"/>
          </a:effectLst>
        </p:spPr>
      </p:pic>
      <p:pic>
        <p:nvPicPr>
          <p:cNvPr id="5" name="Picture 4">
            <a:extLst>
              <a:ext uri="{FF2B5EF4-FFF2-40B4-BE49-F238E27FC236}">
                <a16:creationId xmlns:a16="http://schemas.microsoft.com/office/drawing/2014/main" id="{D85AF284-EE85-B845-8163-BAAEE65EB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9091" y="774482"/>
            <a:ext cx="8422685" cy="5568261"/>
          </a:xfrm>
          <a:prstGeom prst="rect">
            <a:avLst/>
          </a:prstGeom>
        </p:spPr>
      </p:pic>
      <p:sp>
        <p:nvSpPr>
          <p:cNvPr id="6" name="Title 1">
            <a:extLst>
              <a:ext uri="{FF2B5EF4-FFF2-40B4-BE49-F238E27FC236}">
                <a16:creationId xmlns:a16="http://schemas.microsoft.com/office/drawing/2014/main" id="{D31CFA72-C9D0-5D5D-9CE7-512082135029}"/>
              </a:ext>
            </a:extLst>
          </p:cNvPr>
          <p:cNvSpPr txBox="1">
            <a:spLocks/>
          </p:cNvSpPr>
          <p:nvPr/>
        </p:nvSpPr>
        <p:spPr>
          <a:xfrm>
            <a:off x="6299200" y="6342743"/>
            <a:ext cx="5892800" cy="3058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800" dirty="0">
                <a:solidFill>
                  <a:schemeClr val="bg1">
                    <a:lumMod val="65000"/>
                  </a:schemeClr>
                </a:solidFill>
              </a:rPr>
              <a:t>Data Sources: CA Division of Drinking water</a:t>
            </a:r>
            <a:endParaRPr lang="en-US" sz="2000" dirty="0">
              <a:solidFill>
                <a:schemeClr val="bg1">
                  <a:lumMod val="65000"/>
                </a:schemeClr>
              </a:solidFill>
            </a:endParaRPr>
          </a:p>
        </p:txBody>
      </p:sp>
      <p:sp>
        <p:nvSpPr>
          <p:cNvPr id="3" name="Slide Number Placeholder 2">
            <a:extLst>
              <a:ext uri="{FF2B5EF4-FFF2-40B4-BE49-F238E27FC236}">
                <a16:creationId xmlns:a16="http://schemas.microsoft.com/office/drawing/2014/main" id="{86FB2028-5152-0FC2-212C-D044CFDA8C20}"/>
              </a:ext>
            </a:extLst>
          </p:cNvPr>
          <p:cNvSpPr>
            <a:spLocks noGrp="1"/>
          </p:cNvSpPr>
          <p:nvPr>
            <p:ph type="sldNum" sz="quarter" idx="12"/>
          </p:nvPr>
        </p:nvSpPr>
        <p:spPr>
          <a:xfrm>
            <a:off x="10235559" y="6283432"/>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18</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73473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4130-322C-40F1-7A79-4CCF5FF8F6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006E8FD-BDBB-A36C-986A-A05A99352807}"/>
              </a:ext>
            </a:extLst>
          </p:cNvPr>
          <p:cNvSpPr>
            <a:spLocks noGrp="1"/>
          </p:cNvSpPr>
          <p:nvPr>
            <p:ph type="title"/>
          </p:nvPr>
        </p:nvSpPr>
        <p:spPr>
          <a:xfrm>
            <a:off x="4547874" y="0"/>
            <a:ext cx="3096251" cy="1356360"/>
          </a:xfrm>
        </p:spPr>
        <p:txBody>
          <a:bodyPr>
            <a:noAutofit/>
          </a:bodyPr>
          <a:lstStyle/>
          <a:p>
            <a:pPr algn="ctr"/>
            <a:r>
              <a:rPr lang="en-US" sz="3000" dirty="0">
                <a:solidFill>
                  <a:schemeClr val="tx1"/>
                </a:solidFill>
              </a:rPr>
              <a:t>Nitrates over</a:t>
            </a:r>
            <a:br>
              <a:rPr lang="en-US" sz="3000" dirty="0">
                <a:solidFill>
                  <a:schemeClr val="tx1"/>
                </a:solidFill>
              </a:rPr>
            </a:br>
            <a:r>
              <a:rPr lang="en-US" sz="3000" dirty="0">
                <a:solidFill>
                  <a:schemeClr val="tx1"/>
                </a:solidFill>
              </a:rPr>
              <a:t>time by well</a:t>
            </a:r>
            <a:br>
              <a:rPr lang="en-US" sz="3200" dirty="0"/>
            </a:br>
            <a:r>
              <a:rPr lang="en-US" sz="2400" dirty="0">
                <a:solidFill>
                  <a:srgbClr val="7D8A1E"/>
                </a:solidFill>
              </a:rPr>
              <a:t>Part I</a:t>
            </a:r>
            <a:endParaRPr lang="en-US" sz="3600" dirty="0">
              <a:solidFill>
                <a:srgbClr val="7D8A1E"/>
              </a:solidFill>
            </a:endParaRPr>
          </a:p>
        </p:txBody>
      </p:sp>
      <p:sp>
        <p:nvSpPr>
          <p:cNvPr id="5" name="Title 1">
            <a:extLst>
              <a:ext uri="{FF2B5EF4-FFF2-40B4-BE49-F238E27FC236}">
                <a16:creationId xmlns:a16="http://schemas.microsoft.com/office/drawing/2014/main" id="{6F881BF8-39E6-86F8-742E-B5856B01378A}"/>
              </a:ext>
            </a:extLst>
          </p:cNvPr>
          <p:cNvSpPr txBox="1">
            <a:spLocks/>
          </p:cNvSpPr>
          <p:nvPr/>
        </p:nvSpPr>
        <p:spPr>
          <a:xfrm>
            <a:off x="4972049" y="6572250"/>
            <a:ext cx="2343151" cy="285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100" dirty="0">
                <a:solidFill>
                  <a:schemeClr val="bg1">
                    <a:lumMod val="65000"/>
                  </a:schemeClr>
                </a:solidFill>
              </a:rPr>
              <a:t>Data Source: JBWD and</a:t>
            </a:r>
          </a:p>
          <a:p>
            <a:pPr algn="ctr"/>
            <a:r>
              <a:rPr lang="en-US" sz="1100" dirty="0">
                <a:solidFill>
                  <a:schemeClr val="bg1">
                    <a:lumMod val="65000"/>
                  </a:schemeClr>
                </a:solidFill>
              </a:rPr>
              <a:t> CA Division of Drinking water</a:t>
            </a:r>
            <a:endParaRPr lang="en-US" sz="1200" dirty="0">
              <a:solidFill>
                <a:schemeClr val="bg1">
                  <a:lumMod val="65000"/>
                </a:schemeClr>
              </a:solidFill>
            </a:endParaRPr>
          </a:p>
        </p:txBody>
      </p:sp>
      <p:sp>
        <p:nvSpPr>
          <p:cNvPr id="4" name="Rectangle 3">
            <a:extLst>
              <a:ext uri="{FF2B5EF4-FFF2-40B4-BE49-F238E27FC236}">
                <a16:creationId xmlns:a16="http://schemas.microsoft.com/office/drawing/2014/main" id="{95ECFC6E-BADC-89AC-F38F-8F88D61370FC}"/>
              </a:ext>
            </a:extLst>
          </p:cNvPr>
          <p:cNvSpPr/>
          <p:nvPr/>
        </p:nvSpPr>
        <p:spPr>
          <a:xfrm>
            <a:off x="-38101" y="-113190"/>
            <a:ext cx="732893" cy="646331"/>
          </a:xfrm>
          <a:prstGeom prst="rect">
            <a:avLst/>
          </a:prstGeom>
          <a:noFill/>
        </p:spPr>
        <p:txBody>
          <a:bodyPr wrap="none" lIns="91440" tIns="45720" rIns="91440" bIns="45720">
            <a:spAutoFit/>
          </a:bodyPr>
          <a:lstStyle/>
          <a:p>
            <a:pPr algn="ctr"/>
            <a:r>
              <a:rPr lang="en-US" sz="3600" b="1" dirty="0">
                <a:ln w="9525">
                  <a:solidFill>
                    <a:schemeClr val="bg1"/>
                  </a:solidFill>
                  <a:prstDash val="solid"/>
                </a:ln>
                <a:effectLst>
                  <a:outerShdw blurRad="12700" dist="38100" dir="2700000" algn="tl" rotWithShape="0">
                    <a:schemeClr val="bg1">
                      <a:lumMod val="50000"/>
                    </a:schemeClr>
                  </a:outerShdw>
                </a:effectLst>
                <a:latin typeface="Arial Rounded MT Bold" panose="020F0704030504030204" pitchFamily="34" charset="0"/>
              </a:rPr>
              <a:t>10</a:t>
            </a:r>
          </a:p>
        </p:txBody>
      </p:sp>
      <p:sp>
        <p:nvSpPr>
          <p:cNvPr id="6" name="Rectangle 5">
            <a:extLst>
              <a:ext uri="{FF2B5EF4-FFF2-40B4-BE49-F238E27FC236}">
                <a16:creationId xmlns:a16="http://schemas.microsoft.com/office/drawing/2014/main" id="{FAC81910-1DEB-4CA9-FC59-ECA28EF0B6A8}"/>
              </a:ext>
            </a:extLst>
          </p:cNvPr>
          <p:cNvSpPr/>
          <p:nvPr/>
        </p:nvSpPr>
        <p:spPr>
          <a:xfrm>
            <a:off x="7176079" y="-59522"/>
            <a:ext cx="732893" cy="646331"/>
          </a:xfrm>
          <a:prstGeom prst="rect">
            <a:avLst/>
          </a:prstGeom>
          <a:noFill/>
        </p:spPr>
        <p:txBody>
          <a:bodyPr wrap="none" lIns="91440" tIns="45720" rIns="91440" bIns="45720">
            <a:spAutoFit/>
          </a:bodyPr>
          <a:lstStyle/>
          <a:p>
            <a:pPr algn="ctr"/>
            <a:r>
              <a:rPr lang="en-US" sz="3600" b="1" dirty="0">
                <a:ln w="9525">
                  <a:solidFill>
                    <a:schemeClr val="bg1"/>
                  </a:solidFill>
                  <a:prstDash val="solid"/>
                </a:ln>
                <a:effectLst>
                  <a:outerShdw blurRad="12700" dist="38100" dir="2700000" algn="tl" rotWithShape="0">
                    <a:schemeClr val="bg1">
                      <a:lumMod val="50000"/>
                    </a:schemeClr>
                  </a:outerShdw>
                </a:effectLst>
                <a:latin typeface="Arial Rounded MT Bold" panose="020F0704030504030204" pitchFamily="34" charset="0"/>
              </a:rPr>
              <a:t>14</a:t>
            </a:r>
          </a:p>
        </p:txBody>
      </p:sp>
      <p:sp>
        <p:nvSpPr>
          <p:cNvPr id="7" name="Slide Number Placeholder 2">
            <a:extLst>
              <a:ext uri="{FF2B5EF4-FFF2-40B4-BE49-F238E27FC236}">
                <a16:creationId xmlns:a16="http://schemas.microsoft.com/office/drawing/2014/main" id="{E3F17226-9B92-16D3-DCA8-28A473711D76}"/>
              </a:ext>
            </a:extLst>
          </p:cNvPr>
          <p:cNvSpPr>
            <a:spLocks noGrp="1"/>
          </p:cNvSpPr>
          <p:nvPr>
            <p:ph type="sldNum" sz="quarter" idx="12"/>
          </p:nvPr>
        </p:nvSpPr>
        <p:spPr>
          <a:xfrm>
            <a:off x="10447683" y="6492875"/>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19</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23121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73FE73-C04A-173D-14A0-1C13F0BC0C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03" y="0"/>
            <a:ext cx="12221803" cy="6857999"/>
          </a:xfrm>
          <a:prstGeom prst="rect">
            <a:avLst/>
          </a:prstGeom>
        </p:spPr>
      </p:pic>
      <p:sp>
        <p:nvSpPr>
          <p:cNvPr id="16" name="Title 1">
            <a:extLst>
              <a:ext uri="{FF2B5EF4-FFF2-40B4-BE49-F238E27FC236}">
                <a16:creationId xmlns:a16="http://schemas.microsoft.com/office/drawing/2014/main" id="{F9136D56-828C-B049-4068-FBA9710A23B7}"/>
              </a:ext>
            </a:extLst>
          </p:cNvPr>
          <p:cNvSpPr>
            <a:spLocks noGrp="1"/>
          </p:cNvSpPr>
          <p:nvPr>
            <p:ph type="title"/>
          </p:nvPr>
        </p:nvSpPr>
        <p:spPr>
          <a:xfrm>
            <a:off x="4547874" y="0"/>
            <a:ext cx="3096251" cy="1356360"/>
          </a:xfrm>
        </p:spPr>
        <p:txBody>
          <a:bodyPr>
            <a:noAutofit/>
          </a:bodyPr>
          <a:lstStyle/>
          <a:p>
            <a:pPr algn="ctr"/>
            <a:r>
              <a:rPr lang="en-US" sz="3000" dirty="0">
                <a:solidFill>
                  <a:schemeClr val="tx1"/>
                </a:solidFill>
              </a:rPr>
              <a:t>Nitrates over</a:t>
            </a:r>
            <a:br>
              <a:rPr lang="en-US" sz="3000" dirty="0">
                <a:solidFill>
                  <a:schemeClr val="tx1"/>
                </a:solidFill>
              </a:rPr>
            </a:br>
            <a:r>
              <a:rPr lang="en-US" sz="3000" dirty="0">
                <a:solidFill>
                  <a:schemeClr val="tx1"/>
                </a:solidFill>
              </a:rPr>
              <a:t>time by well</a:t>
            </a:r>
            <a:br>
              <a:rPr lang="en-US" sz="3200" dirty="0"/>
            </a:br>
            <a:r>
              <a:rPr lang="en-US" sz="2400" dirty="0">
                <a:solidFill>
                  <a:srgbClr val="7D8A1E"/>
                </a:solidFill>
              </a:rPr>
              <a:t>Part II</a:t>
            </a:r>
            <a:endParaRPr lang="en-US" sz="3600" dirty="0">
              <a:solidFill>
                <a:srgbClr val="7D8A1E"/>
              </a:solidFill>
            </a:endParaRPr>
          </a:p>
        </p:txBody>
      </p:sp>
      <p:sp>
        <p:nvSpPr>
          <p:cNvPr id="19" name="Title 1">
            <a:extLst>
              <a:ext uri="{FF2B5EF4-FFF2-40B4-BE49-F238E27FC236}">
                <a16:creationId xmlns:a16="http://schemas.microsoft.com/office/drawing/2014/main" id="{B9BC82A1-6818-846B-9E6A-F98DB03F703B}"/>
              </a:ext>
            </a:extLst>
          </p:cNvPr>
          <p:cNvSpPr txBox="1">
            <a:spLocks/>
          </p:cNvSpPr>
          <p:nvPr/>
        </p:nvSpPr>
        <p:spPr>
          <a:xfrm>
            <a:off x="4972049" y="6572250"/>
            <a:ext cx="2343151" cy="285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100" dirty="0">
                <a:solidFill>
                  <a:schemeClr val="bg1">
                    <a:lumMod val="65000"/>
                  </a:schemeClr>
                </a:solidFill>
              </a:rPr>
              <a:t>Data Source: JBWD and</a:t>
            </a:r>
          </a:p>
          <a:p>
            <a:pPr algn="ctr"/>
            <a:r>
              <a:rPr lang="en-US" sz="1100" dirty="0">
                <a:solidFill>
                  <a:schemeClr val="bg1">
                    <a:lumMod val="65000"/>
                  </a:schemeClr>
                </a:solidFill>
              </a:rPr>
              <a:t> CA Division of Drinking water</a:t>
            </a:r>
            <a:endParaRPr lang="en-US" sz="1200" dirty="0">
              <a:solidFill>
                <a:schemeClr val="bg1">
                  <a:lumMod val="65000"/>
                </a:schemeClr>
              </a:solidFill>
            </a:endParaRPr>
          </a:p>
        </p:txBody>
      </p:sp>
      <p:sp>
        <p:nvSpPr>
          <p:cNvPr id="3" name="Rectangle 2">
            <a:extLst>
              <a:ext uri="{FF2B5EF4-FFF2-40B4-BE49-F238E27FC236}">
                <a16:creationId xmlns:a16="http://schemas.microsoft.com/office/drawing/2014/main" id="{04060635-08ED-E19A-973F-8EA5447FF730}"/>
              </a:ext>
            </a:extLst>
          </p:cNvPr>
          <p:cNvSpPr/>
          <p:nvPr/>
        </p:nvSpPr>
        <p:spPr>
          <a:xfrm>
            <a:off x="-29803" y="-108856"/>
            <a:ext cx="732893" cy="646331"/>
          </a:xfrm>
          <a:prstGeom prst="rect">
            <a:avLst/>
          </a:prstGeom>
          <a:noFill/>
        </p:spPr>
        <p:txBody>
          <a:bodyPr wrap="none" lIns="91440" tIns="45720" rIns="91440" bIns="45720">
            <a:spAutoFit/>
          </a:bodyPr>
          <a:lstStyle/>
          <a:p>
            <a:pPr algn="ctr"/>
            <a:r>
              <a:rPr lang="en-US" sz="3600" b="1" dirty="0">
                <a:ln w="9525">
                  <a:solidFill>
                    <a:schemeClr val="bg1"/>
                  </a:solidFill>
                  <a:prstDash val="solid"/>
                </a:ln>
                <a:effectLst>
                  <a:outerShdw blurRad="12700" dist="38100" dir="2700000" algn="tl" rotWithShape="0">
                    <a:schemeClr val="bg1">
                      <a:lumMod val="50000"/>
                    </a:schemeClr>
                  </a:outerShdw>
                </a:effectLst>
                <a:latin typeface="Arial Rounded MT Bold" panose="020F0704030504030204" pitchFamily="34" charset="0"/>
              </a:rPr>
              <a:t>15</a:t>
            </a:r>
          </a:p>
        </p:txBody>
      </p:sp>
      <p:sp>
        <p:nvSpPr>
          <p:cNvPr id="4" name="Rectangle 3">
            <a:extLst>
              <a:ext uri="{FF2B5EF4-FFF2-40B4-BE49-F238E27FC236}">
                <a16:creationId xmlns:a16="http://schemas.microsoft.com/office/drawing/2014/main" id="{91CF34B1-9E78-39B6-15D8-67EA75686461}"/>
              </a:ext>
            </a:extLst>
          </p:cNvPr>
          <p:cNvSpPr/>
          <p:nvPr/>
        </p:nvSpPr>
        <p:spPr>
          <a:xfrm>
            <a:off x="7176079" y="-108856"/>
            <a:ext cx="732893" cy="646331"/>
          </a:xfrm>
          <a:prstGeom prst="rect">
            <a:avLst/>
          </a:prstGeom>
          <a:noFill/>
        </p:spPr>
        <p:txBody>
          <a:bodyPr wrap="none" lIns="91440" tIns="45720" rIns="91440" bIns="45720">
            <a:spAutoFit/>
          </a:bodyPr>
          <a:lstStyle/>
          <a:p>
            <a:pPr algn="ctr"/>
            <a:r>
              <a:rPr lang="en-US"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Rounded MT Bold" panose="020F0704030504030204" pitchFamily="34" charset="0"/>
              </a:rPr>
              <a:t>16</a:t>
            </a:r>
          </a:p>
        </p:txBody>
      </p:sp>
      <p:sp>
        <p:nvSpPr>
          <p:cNvPr id="5" name="Slide Number Placeholder 2">
            <a:extLst>
              <a:ext uri="{FF2B5EF4-FFF2-40B4-BE49-F238E27FC236}">
                <a16:creationId xmlns:a16="http://schemas.microsoft.com/office/drawing/2014/main" id="{2B10A4C7-1926-DB7F-1199-9632DF9F8C0E}"/>
              </a:ext>
            </a:extLst>
          </p:cNvPr>
          <p:cNvSpPr>
            <a:spLocks noGrp="1"/>
          </p:cNvSpPr>
          <p:nvPr>
            <p:ph type="sldNum" sz="quarter" idx="12"/>
          </p:nvPr>
        </p:nvSpPr>
        <p:spPr>
          <a:xfrm>
            <a:off x="10485783" y="6492875"/>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20</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052889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5B5B6B-5302-EAB2-E702-D9C3D2E52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2" name="Title 1">
            <a:extLst>
              <a:ext uri="{FF2B5EF4-FFF2-40B4-BE49-F238E27FC236}">
                <a16:creationId xmlns:a16="http://schemas.microsoft.com/office/drawing/2014/main" id="{51FDCC0F-5536-344A-D70C-1F136E5951B4}"/>
              </a:ext>
            </a:extLst>
          </p:cNvPr>
          <p:cNvSpPr>
            <a:spLocks noGrp="1"/>
          </p:cNvSpPr>
          <p:nvPr>
            <p:ph type="title"/>
          </p:nvPr>
        </p:nvSpPr>
        <p:spPr>
          <a:xfrm>
            <a:off x="4547874" y="0"/>
            <a:ext cx="3096251" cy="1356360"/>
          </a:xfrm>
        </p:spPr>
        <p:txBody>
          <a:bodyPr>
            <a:noAutofit/>
          </a:bodyPr>
          <a:lstStyle/>
          <a:p>
            <a:pPr algn="ctr"/>
            <a:r>
              <a:rPr lang="en-US" sz="3000" dirty="0">
                <a:solidFill>
                  <a:schemeClr val="tx1"/>
                </a:solidFill>
              </a:rPr>
              <a:t>Nitrates over</a:t>
            </a:r>
            <a:br>
              <a:rPr lang="en-US" sz="3000" dirty="0">
                <a:solidFill>
                  <a:schemeClr val="tx1"/>
                </a:solidFill>
              </a:rPr>
            </a:br>
            <a:r>
              <a:rPr lang="en-US" sz="3000" dirty="0">
                <a:solidFill>
                  <a:schemeClr val="tx1"/>
                </a:solidFill>
              </a:rPr>
              <a:t>time by well</a:t>
            </a:r>
            <a:br>
              <a:rPr lang="en-US" sz="3200" dirty="0"/>
            </a:br>
            <a:r>
              <a:rPr lang="en-US" sz="2400" dirty="0">
                <a:solidFill>
                  <a:srgbClr val="7D8A1E"/>
                </a:solidFill>
              </a:rPr>
              <a:t>Part III</a:t>
            </a:r>
            <a:endParaRPr lang="en-US" sz="3600" dirty="0">
              <a:solidFill>
                <a:srgbClr val="7D8A1E"/>
              </a:solidFill>
            </a:endParaRPr>
          </a:p>
        </p:txBody>
      </p:sp>
      <p:sp>
        <p:nvSpPr>
          <p:cNvPr id="27" name="Title 1">
            <a:extLst>
              <a:ext uri="{FF2B5EF4-FFF2-40B4-BE49-F238E27FC236}">
                <a16:creationId xmlns:a16="http://schemas.microsoft.com/office/drawing/2014/main" id="{C18DF6BA-5840-A3C6-78C4-DE9423C891C4}"/>
              </a:ext>
            </a:extLst>
          </p:cNvPr>
          <p:cNvSpPr txBox="1">
            <a:spLocks/>
          </p:cNvSpPr>
          <p:nvPr/>
        </p:nvSpPr>
        <p:spPr>
          <a:xfrm>
            <a:off x="4972049" y="6572250"/>
            <a:ext cx="2343151" cy="285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100" dirty="0">
                <a:solidFill>
                  <a:schemeClr val="bg1">
                    <a:lumMod val="65000"/>
                  </a:schemeClr>
                </a:solidFill>
              </a:rPr>
              <a:t>Data Source: JBWD and</a:t>
            </a:r>
          </a:p>
          <a:p>
            <a:pPr algn="ctr"/>
            <a:r>
              <a:rPr lang="en-US" sz="1100" dirty="0">
                <a:solidFill>
                  <a:schemeClr val="bg1">
                    <a:lumMod val="65000"/>
                  </a:schemeClr>
                </a:solidFill>
              </a:rPr>
              <a:t> CA Division of Drinking water</a:t>
            </a:r>
            <a:endParaRPr lang="en-US" sz="1200" dirty="0">
              <a:solidFill>
                <a:schemeClr val="bg1">
                  <a:lumMod val="65000"/>
                </a:schemeClr>
              </a:solidFill>
            </a:endParaRPr>
          </a:p>
        </p:txBody>
      </p:sp>
      <p:sp>
        <p:nvSpPr>
          <p:cNvPr id="2" name="Slide Number Placeholder 1">
            <a:extLst>
              <a:ext uri="{FF2B5EF4-FFF2-40B4-BE49-F238E27FC236}">
                <a16:creationId xmlns:a16="http://schemas.microsoft.com/office/drawing/2014/main" id="{034BAD3D-C6FB-2318-29AA-E7F8085B8871}"/>
              </a:ext>
            </a:extLst>
          </p:cNvPr>
          <p:cNvSpPr>
            <a:spLocks noGrp="1"/>
          </p:cNvSpPr>
          <p:nvPr>
            <p:ph type="sldNum" sz="quarter" idx="12"/>
          </p:nvPr>
        </p:nvSpPr>
        <p:spPr/>
        <p:txBody>
          <a:bodyPr/>
          <a:lstStyle/>
          <a:p>
            <a:fld id="{0CEA5D6D-2B23-4A6E-850A-CEB32406CFCA}" type="slidenum">
              <a:rPr lang="en-US" smtClean="0"/>
              <a:t>21</a:t>
            </a:fld>
            <a:endParaRPr lang="en-US"/>
          </a:p>
        </p:txBody>
      </p:sp>
      <p:sp>
        <p:nvSpPr>
          <p:cNvPr id="3" name="Rectangle 2">
            <a:extLst>
              <a:ext uri="{FF2B5EF4-FFF2-40B4-BE49-F238E27FC236}">
                <a16:creationId xmlns:a16="http://schemas.microsoft.com/office/drawing/2014/main" id="{83205249-9778-984C-1CB4-BAB12F0571C9}"/>
              </a:ext>
            </a:extLst>
          </p:cNvPr>
          <p:cNvSpPr/>
          <p:nvPr/>
        </p:nvSpPr>
        <p:spPr>
          <a:xfrm>
            <a:off x="-29803" y="-108856"/>
            <a:ext cx="732893" cy="646331"/>
          </a:xfrm>
          <a:prstGeom prst="rect">
            <a:avLst/>
          </a:prstGeom>
          <a:noFill/>
        </p:spPr>
        <p:txBody>
          <a:bodyPr wrap="none" lIns="91440" tIns="45720" rIns="91440" bIns="45720">
            <a:spAutoFit/>
          </a:bodyPr>
          <a:lstStyle/>
          <a:p>
            <a:pPr algn="ctr"/>
            <a:r>
              <a:rPr lang="en-US" sz="3600" b="1" dirty="0">
                <a:ln w="9525">
                  <a:solidFill>
                    <a:schemeClr val="bg1"/>
                  </a:solidFill>
                  <a:prstDash val="solid"/>
                </a:ln>
                <a:effectLst>
                  <a:outerShdw blurRad="12700" dist="38100" dir="2700000" algn="tl" rotWithShape="0">
                    <a:schemeClr val="bg1">
                      <a:lumMod val="50000"/>
                    </a:schemeClr>
                  </a:outerShdw>
                </a:effectLst>
                <a:latin typeface="Arial Rounded MT Bold" panose="020F0704030504030204" pitchFamily="34" charset="0"/>
              </a:rPr>
              <a:t>17</a:t>
            </a:r>
          </a:p>
        </p:txBody>
      </p:sp>
      <p:sp>
        <p:nvSpPr>
          <p:cNvPr id="4" name="Slide Number Placeholder 2">
            <a:extLst>
              <a:ext uri="{FF2B5EF4-FFF2-40B4-BE49-F238E27FC236}">
                <a16:creationId xmlns:a16="http://schemas.microsoft.com/office/drawing/2014/main" id="{7E150430-5454-AF76-3BEA-7F5D868875F6}"/>
              </a:ext>
            </a:extLst>
          </p:cNvPr>
          <p:cNvSpPr txBox="1">
            <a:spLocks/>
          </p:cNvSpPr>
          <p:nvPr/>
        </p:nvSpPr>
        <p:spPr>
          <a:xfrm>
            <a:off x="10387959" y="6455603"/>
            <a:ext cx="1706217"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CEA5D6D-2B23-4A6E-850A-CEB32406CFCA}" type="slidenum">
              <a:rPr lang="en-US" sz="1600" smtClean="0">
                <a:solidFill>
                  <a:schemeClr val="tx1"/>
                </a:solidFill>
                <a:latin typeface="Arial Rounded MT Bold" panose="020F0704030504030204" pitchFamily="34" charset="0"/>
              </a:rPr>
              <a:pPr/>
              <a:t>21</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479440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6E6F4B-1E36-27ED-F44A-4C4E4EDC9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050" y="219076"/>
            <a:ext cx="8609482" cy="6455672"/>
          </a:xfrm>
          <a:prstGeom prst="rect">
            <a:avLst/>
          </a:prstGeom>
        </p:spPr>
      </p:pic>
      <p:sp>
        <p:nvSpPr>
          <p:cNvPr id="4" name="TextBox 3">
            <a:extLst>
              <a:ext uri="{FF2B5EF4-FFF2-40B4-BE49-F238E27FC236}">
                <a16:creationId xmlns:a16="http://schemas.microsoft.com/office/drawing/2014/main" id="{10B3565C-C287-E478-647C-A24D236CBCC4}"/>
              </a:ext>
            </a:extLst>
          </p:cNvPr>
          <p:cNvSpPr txBox="1"/>
          <p:nvPr/>
        </p:nvSpPr>
        <p:spPr>
          <a:xfrm>
            <a:off x="397872" y="3553581"/>
            <a:ext cx="2690038" cy="2062103"/>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The Likely</a:t>
            </a:r>
          </a:p>
          <a:p>
            <a:pPr algn="ctr"/>
            <a:r>
              <a:rPr lang="en-US" sz="3200" b="1" dirty="0">
                <a:latin typeface="Arial" panose="020B0604020202020204" pitchFamily="34" charset="0"/>
                <a:cs typeface="Arial" panose="020B0604020202020204" pitchFamily="34" charset="0"/>
              </a:rPr>
              <a:t>Cause of the</a:t>
            </a:r>
          </a:p>
          <a:p>
            <a:pPr algn="ctr"/>
            <a:r>
              <a:rPr lang="en-US" sz="3200" b="1" dirty="0">
                <a:latin typeface="Arial" panose="020B0604020202020204" pitchFamily="34" charset="0"/>
                <a:cs typeface="Arial" panose="020B0604020202020204" pitchFamily="34" charset="0"/>
              </a:rPr>
              <a:t>Well 10</a:t>
            </a:r>
          </a:p>
          <a:p>
            <a:pPr algn="ctr"/>
            <a:r>
              <a:rPr lang="en-US" sz="3200" b="1" dirty="0">
                <a:latin typeface="Arial" panose="020B0604020202020204" pitchFamily="34" charset="0"/>
                <a:cs typeface="Arial" panose="020B0604020202020204" pitchFamily="34" charset="0"/>
              </a:rPr>
              <a:t>Nitrates</a:t>
            </a:r>
          </a:p>
        </p:txBody>
      </p:sp>
      <p:pic>
        <p:nvPicPr>
          <p:cNvPr id="5122" name="Picture 2">
            <a:extLst>
              <a:ext uri="{FF2B5EF4-FFF2-40B4-BE49-F238E27FC236}">
                <a16:creationId xmlns:a16="http://schemas.microsoft.com/office/drawing/2014/main" id="{17EBDF02-972A-60B2-4AE1-96F51530F2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98"/>
          <a:stretch/>
        </p:blipFill>
        <p:spPr bwMode="auto">
          <a:xfrm>
            <a:off x="229468" y="678301"/>
            <a:ext cx="3047132" cy="27132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2D8369B-668B-F70D-94B1-6645F29CE199}"/>
              </a:ext>
            </a:extLst>
          </p:cNvPr>
          <p:cNvSpPr txBox="1">
            <a:spLocks/>
          </p:cNvSpPr>
          <p:nvPr/>
        </p:nvSpPr>
        <p:spPr>
          <a:xfrm>
            <a:off x="0" y="6270171"/>
            <a:ext cx="3485782" cy="4227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2000" dirty="0">
                <a:solidFill>
                  <a:schemeClr val="bg1">
                    <a:lumMod val="65000"/>
                  </a:schemeClr>
                </a:solidFill>
              </a:rPr>
              <a:t>Data Sources: JBWD,SBCO</a:t>
            </a:r>
            <a:endParaRPr lang="en-US" sz="2400" dirty="0">
              <a:solidFill>
                <a:schemeClr val="bg1">
                  <a:lumMod val="65000"/>
                </a:schemeClr>
              </a:solidFill>
            </a:endParaRPr>
          </a:p>
        </p:txBody>
      </p:sp>
      <p:sp>
        <p:nvSpPr>
          <p:cNvPr id="5" name="Slide Number Placeholder 4">
            <a:extLst>
              <a:ext uri="{FF2B5EF4-FFF2-40B4-BE49-F238E27FC236}">
                <a16:creationId xmlns:a16="http://schemas.microsoft.com/office/drawing/2014/main" id="{079BA186-67E4-D4F4-A79E-D72FB87BBE89}"/>
              </a:ext>
            </a:extLst>
          </p:cNvPr>
          <p:cNvSpPr>
            <a:spLocks noGrp="1"/>
          </p:cNvSpPr>
          <p:nvPr>
            <p:ph type="sldNum" sz="quarter" idx="12"/>
          </p:nvPr>
        </p:nvSpPr>
        <p:spPr>
          <a:xfrm>
            <a:off x="10372427" y="6458401"/>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22</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868017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ECB0EE-D641-3EB8-B098-8AF90E51CB71}"/>
              </a:ext>
            </a:extLst>
          </p:cNvPr>
          <p:cNvSpPr/>
          <p:nvPr/>
        </p:nvSpPr>
        <p:spPr>
          <a:xfrm>
            <a:off x="0" y="0"/>
            <a:ext cx="12192000" cy="68723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4C12084-073D-C337-EF8A-21BC8E30B5FF}"/>
              </a:ext>
            </a:extLst>
          </p:cNvPr>
          <p:cNvPicPr>
            <a:picLocks noChangeAspect="1"/>
          </p:cNvPicPr>
          <p:nvPr/>
        </p:nvPicPr>
        <p:blipFill>
          <a:blip r:embed="rId2">
            <a:alphaModFix amt="78000"/>
          </a:blip>
          <a:srcRect l="10872"/>
          <a:stretch/>
        </p:blipFill>
        <p:spPr>
          <a:xfrm>
            <a:off x="-16399" y="-14318"/>
            <a:ext cx="12224797" cy="6872318"/>
          </a:xfrm>
          <a:prstGeom prst="rect">
            <a:avLst/>
          </a:prstGeom>
        </p:spPr>
      </p:pic>
      <p:sp>
        <p:nvSpPr>
          <p:cNvPr id="5" name="Title 1">
            <a:extLst>
              <a:ext uri="{FF2B5EF4-FFF2-40B4-BE49-F238E27FC236}">
                <a16:creationId xmlns:a16="http://schemas.microsoft.com/office/drawing/2014/main" id="{2C413471-39CE-934C-F604-9F600C4F7960}"/>
              </a:ext>
            </a:extLst>
          </p:cNvPr>
          <p:cNvSpPr txBox="1">
            <a:spLocks/>
          </p:cNvSpPr>
          <p:nvPr/>
        </p:nvSpPr>
        <p:spPr>
          <a:xfrm>
            <a:off x="1097281" y="107101"/>
            <a:ext cx="9875520" cy="1356360"/>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solidFill>
                  <a:schemeClr val="tx2">
                    <a:lumMod val="75000"/>
                  </a:schemeClr>
                </a:solidFill>
                <a:latin typeface="Arial Rounded MT Bold" panose="020F0704030504030204" pitchFamily="34" charset="0"/>
              </a:rPr>
              <a:t>Key Takeaways</a:t>
            </a:r>
          </a:p>
        </p:txBody>
      </p:sp>
      <p:sp>
        <p:nvSpPr>
          <p:cNvPr id="7" name="Slide Number Placeholder 2">
            <a:extLst>
              <a:ext uri="{FF2B5EF4-FFF2-40B4-BE49-F238E27FC236}">
                <a16:creationId xmlns:a16="http://schemas.microsoft.com/office/drawing/2014/main" id="{146E0ECC-BE85-BE34-856B-86912ACD92B8}"/>
              </a:ext>
            </a:extLst>
          </p:cNvPr>
          <p:cNvSpPr>
            <a:spLocks noGrp="1"/>
          </p:cNvSpPr>
          <p:nvPr>
            <p:ph type="sldNum" sz="quarter" idx="12"/>
          </p:nvPr>
        </p:nvSpPr>
        <p:spPr>
          <a:xfrm>
            <a:off x="10235559" y="6283432"/>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23</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09635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ECB0EE-D641-3EB8-B098-8AF90E51CB71}"/>
              </a:ext>
            </a:extLst>
          </p:cNvPr>
          <p:cNvSpPr/>
          <p:nvPr/>
        </p:nvSpPr>
        <p:spPr>
          <a:xfrm>
            <a:off x="0" y="0"/>
            <a:ext cx="12192000" cy="68723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4C12084-073D-C337-EF8A-21BC8E30B5FF}"/>
              </a:ext>
            </a:extLst>
          </p:cNvPr>
          <p:cNvPicPr>
            <a:picLocks noChangeAspect="1"/>
          </p:cNvPicPr>
          <p:nvPr/>
        </p:nvPicPr>
        <p:blipFill>
          <a:blip r:embed="rId2">
            <a:alphaModFix amt="78000"/>
          </a:blip>
          <a:srcRect l="10872"/>
          <a:stretch/>
        </p:blipFill>
        <p:spPr>
          <a:xfrm>
            <a:off x="-16399" y="-14318"/>
            <a:ext cx="12224797" cy="6872318"/>
          </a:xfrm>
          <a:prstGeom prst="rect">
            <a:avLst/>
          </a:prstGeom>
        </p:spPr>
      </p:pic>
      <p:sp>
        <p:nvSpPr>
          <p:cNvPr id="3" name="Title 1">
            <a:extLst>
              <a:ext uri="{FF2B5EF4-FFF2-40B4-BE49-F238E27FC236}">
                <a16:creationId xmlns:a16="http://schemas.microsoft.com/office/drawing/2014/main" id="{A6DB3E19-7313-8F3B-6A61-27183604BB5A}"/>
              </a:ext>
            </a:extLst>
          </p:cNvPr>
          <p:cNvSpPr txBox="1">
            <a:spLocks/>
          </p:cNvSpPr>
          <p:nvPr/>
        </p:nvSpPr>
        <p:spPr>
          <a:xfrm>
            <a:off x="1097281" y="107101"/>
            <a:ext cx="9875520" cy="1356360"/>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solidFill>
                  <a:srgbClr val="002060"/>
                </a:solidFill>
                <a:latin typeface="Arial Rounded MT Bold" panose="020F0704030504030204" pitchFamily="34" charset="0"/>
              </a:rPr>
              <a:t>Your JBWD Water is Safe to Drink</a:t>
            </a:r>
          </a:p>
        </p:txBody>
      </p:sp>
      <p:sp>
        <p:nvSpPr>
          <p:cNvPr id="6" name="Slide Number Placeholder 2">
            <a:extLst>
              <a:ext uri="{FF2B5EF4-FFF2-40B4-BE49-F238E27FC236}">
                <a16:creationId xmlns:a16="http://schemas.microsoft.com/office/drawing/2014/main" id="{6C0FC563-DD26-0535-62AF-82F03AA9346F}"/>
              </a:ext>
            </a:extLst>
          </p:cNvPr>
          <p:cNvSpPr>
            <a:spLocks noGrp="1"/>
          </p:cNvSpPr>
          <p:nvPr>
            <p:ph type="sldNum" sz="quarter" idx="12"/>
          </p:nvPr>
        </p:nvSpPr>
        <p:spPr>
          <a:xfrm>
            <a:off x="10235559" y="6283432"/>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24</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254223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D79E9DE-3014-A32A-1733-6DDF7FD5BF17}"/>
              </a:ext>
            </a:extLst>
          </p:cNvPr>
          <p:cNvGrpSpPr/>
          <p:nvPr/>
        </p:nvGrpSpPr>
        <p:grpSpPr>
          <a:xfrm>
            <a:off x="477704" y="301623"/>
            <a:ext cx="2538950" cy="6254753"/>
            <a:chOff x="3996409" y="741133"/>
            <a:chExt cx="1945500" cy="5580154"/>
          </a:xfrm>
        </p:grpSpPr>
        <p:grpSp>
          <p:nvGrpSpPr>
            <p:cNvPr id="11" name="Group 10">
              <a:extLst>
                <a:ext uri="{FF2B5EF4-FFF2-40B4-BE49-F238E27FC236}">
                  <a16:creationId xmlns:a16="http://schemas.microsoft.com/office/drawing/2014/main" id="{01A7D45A-BA31-4945-CF21-9E51D654D3C6}"/>
                </a:ext>
              </a:extLst>
            </p:cNvPr>
            <p:cNvGrpSpPr/>
            <p:nvPr/>
          </p:nvGrpSpPr>
          <p:grpSpPr>
            <a:xfrm>
              <a:off x="4038218" y="842089"/>
              <a:ext cx="1871667" cy="5375734"/>
              <a:chOff x="9998995" y="229936"/>
              <a:chExt cx="2302133" cy="6179945"/>
            </a:xfrm>
          </p:grpSpPr>
          <p:pic>
            <p:nvPicPr>
              <p:cNvPr id="13" name="Picture 12">
                <a:extLst>
                  <a:ext uri="{FF2B5EF4-FFF2-40B4-BE49-F238E27FC236}">
                    <a16:creationId xmlns:a16="http://schemas.microsoft.com/office/drawing/2014/main" id="{B6D867D8-22C8-921C-24D9-9B214308CB7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998995" y="3642289"/>
                <a:ext cx="2302133" cy="2767592"/>
              </a:xfrm>
              <a:prstGeom prst="rect">
                <a:avLst/>
              </a:prstGeom>
            </p:spPr>
          </p:pic>
          <p:pic>
            <p:nvPicPr>
              <p:cNvPr id="14" name="Picture 13">
                <a:extLst>
                  <a:ext uri="{FF2B5EF4-FFF2-40B4-BE49-F238E27FC236}">
                    <a16:creationId xmlns:a16="http://schemas.microsoft.com/office/drawing/2014/main" id="{3D182E34-D9A4-FDEB-5D6D-88E2174A4D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7775" y="2179127"/>
                <a:ext cx="1811458" cy="2177709"/>
              </a:xfrm>
              <a:prstGeom prst="rect">
                <a:avLst/>
              </a:prstGeom>
            </p:spPr>
          </p:pic>
          <p:pic>
            <p:nvPicPr>
              <p:cNvPr id="15" name="Picture 14">
                <a:extLst>
                  <a:ext uri="{FF2B5EF4-FFF2-40B4-BE49-F238E27FC236}">
                    <a16:creationId xmlns:a16="http://schemas.microsoft.com/office/drawing/2014/main" id="{62B5D556-8E37-B370-C4FC-2B2BC9D1293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06604" y="1067524"/>
                <a:ext cx="1560786" cy="1876355"/>
              </a:xfrm>
              <a:prstGeom prst="rect">
                <a:avLst/>
              </a:prstGeom>
            </p:spPr>
          </p:pic>
          <p:pic>
            <p:nvPicPr>
              <p:cNvPr id="16" name="Picture 15">
                <a:extLst>
                  <a:ext uri="{FF2B5EF4-FFF2-40B4-BE49-F238E27FC236}">
                    <a16:creationId xmlns:a16="http://schemas.microsoft.com/office/drawing/2014/main" id="{D41A2164-5DAA-652E-07BB-0884227DD4E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501917" y="229936"/>
                <a:ext cx="1199753" cy="1442326"/>
              </a:xfrm>
              <a:prstGeom prst="rect">
                <a:avLst/>
              </a:prstGeom>
            </p:spPr>
          </p:pic>
        </p:grpSp>
        <p:sp>
          <p:nvSpPr>
            <p:cNvPr id="12" name="Rectangle 11">
              <a:extLst>
                <a:ext uri="{FF2B5EF4-FFF2-40B4-BE49-F238E27FC236}">
                  <a16:creationId xmlns:a16="http://schemas.microsoft.com/office/drawing/2014/main" id="{0E1A8E89-BC56-26C3-5322-0B9B64409093}"/>
                </a:ext>
              </a:extLst>
            </p:cNvPr>
            <p:cNvSpPr/>
            <p:nvPr/>
          </p:nvSpPr>
          <p:spPr>
            <a:xfrm>
              <a:off x="3996409" y="741133"/>
              <a:ext cx="1945500" cy="5580154"/>
            </a:xfrm>
            <a:prstGeom prst="rect">
              <a:avLst/>
            </a:prstGeom>
            <a:solidFill>
              <a:schemeClr val="bg1">
                <a:alpha val="7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006E8FD-BDBB-A36C-986A-A05A99352807}"/>
              </a:ext>
            </a:extLst>
          </p:cNvPr>
          <p:cNvSpPr>
            <a:spLocks noGrp="1"/>
          </p:cNvSpPr>
          <p:nvPr>
            <p:ph type="title"/>
          </p:nvPr>
        </p:nvSpPr>
        <p:spPr>
          <a:xfrm>
            <a:off x="2995966" y="107101"/>
            <a:ext cx="8718330" cy="1356360"/>
          </a:xfrm>
        </p:spPr>
        <p:txBody>
          <a:bodyPr/>
          <a:lstStyle/>
          <a:p>
            <a:pPr algn="ctr"/>
            <a:r>
              <a:rPr lang="en-US" dirty="0">
                <a:solidFill>
                  <a:schemeClr val="tx2">
                    <a:lumMod val="75000"/>
                  </a:schemeClr>
                </a:solidFill>
                <a:latin typeface="Arial Rounded MT Bold" panose="020F0704030504030204" pitchFamily="34" charset="0"/>
              </a:rPr>
              <a:t>Conclusions</a:t>
            </a:r>
          </a:p>
        </p:txBody>
      </p:sp>
      <p:sp>
        <p:nvSpPr>
          <p:cNvPr id="3" name="Content Placeholder 2">
            <a:extLst>
              <a:ext uri="{FF2B5EF4-FFF2-40B4-BE49-F238E27FC236}">
                <a16:creationId xmlns:a16="http://schemas.microsoft.com/office/drawing/2014/main" id="{5D1E85F1-A6AF-E7B7-78B9-DA74B08BCBFA}"/>
              </a:ext>
            </a:extLst>
          </p:cNvPr>
          <p:cNvSpPr>
            <a:spLocks noGrp="1"/>
          </p:cNvSpPr>
          <p:nvPr>
            <p:ph idx="1"/>
          </p:nvPr>
        </p:nvSpPr>
        <p:spPr>
          <a:xfrm>
            <a:off x="2995965" y="1156143"/>
            <a:ext cx="8718330" cy="5244658"/>
          </a:xfrm>
        </p:spPr>
        <p:txBody>
          <a:bodyPr>
            <a:normAutofit/>
          </a:bodyPr>
          <a:lstStyle/>
          <a:p>
            <a:pPr marL="457200" indent="-457200">
              <a:spcBef>
                <a:spcPts val="0"/>
              </a:spcBef>
              <a:buFont typeface="+mj-lt"/>
              <a:buAutoNum type="arabicPeriod"/>
            </a:pPr>
            <a:r>
              <a:rPr lang="en-US" sz="2400" dirty="0">
                <a:solidFill>
                  <a:schemeClr val="tx1"/>
                </a:solidFill>
                <a:latin typeface="Arial" panose="020B0604020202020204" pitchFamily="34" charset="0"/>
                <a:cs typeface="Arial" panose="020B0604020202020204" pitchFamily="34" charset="0"/>
              </a:rPr>
              <a:t>Based on available groundwater-quality and production data, the Joshua Basin Water District (JBWD) does not have a nitrate issue in its public-supply wells.</a:t>
            </a:r>
          </a:p>
          <a:p>
            <a:pPr marL="457200" indent="-457200">
              <a:spcBef>
                <a:spcPts val="0"/>
              </a:spcBef>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mj-lt"/>
              <a:buAutoNum type="arabicPeriod"/>
            </a:pPr>
            <a:r>
              <a:rPr lang="en-US" sz="2400" dirty="0">
                <a:solidFill>
                  <a:schemeClr val="tx1"/>
                </a:solidFill>
                <a:latin typeface="Arial" panose="020B0604020202020204" pitchFamily="34" charset="0"/>
                <a:cs typeface="Arial" panose="020B0604020202020204" pitchFamily="34" charset="0"/>
              </a:rPr>
              <a:t>Nitrate concentrations do not indicate a water-quality concern. </a:t>
            </a:r>
          </a:p>
          <a:p>
            <a:pPr marL="457200" indent="-457200">
              <a:spcBef>
                <a:spcPts val="0"/>
              </a:spcBef>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mj-lt"/>
              <a:buAutoNum type="arabicPeriod"/>
            </a:pPr>
            <a:r>
              <a:rPr lang="en-US" sz="2400" dirty="0">
                <a:solidFill>
                  <a:schemeClr val="tx1"/>
                </a:solidFill>
                <a:latin typeface="Arial" panose="020B0604020202020204" pitchFamily="34" charset="0"/>
                <a:cs typeface="Arial" panose="020B0604020202020204" pitchFamily="34" charset="0"/>
              </a:rPr>
              <a:t>Well 10 shows an increasing trend in nitrogen concentrations over time.</a:t>
            </a:r>
          </a:p>
          <a:p>
            <a:pPr marL="457200" indent="-457200">
              <a:spcBef>
                <a:spcPts val="0"/>
              </a:spcBef>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mj-lt"/>
              <a:buAutoNum type="arabicPeriod"/>
            </a:pPr>
            <a:r>
              <a:rPr lang="en-US" sz="2400" dirty="0">
                <a:solidFill>
                  <a:schemeClr val="tx1"/>
                </a:solidFill>
                <a:latin typeface="Arial" panose="020B0604020202020204" pitchFamily="34" charset="0"/>
                <a:cs typeface="Arial" panose="020B0604020202020204" pitchFamily="34" charset="0"/>
              </a:rPr>
              <a:t>The available information suggests that nitrate impacts in well 10 could be mitigated by JBWD</a:t>
            </a:r>
          </a:p>
          <a:p>
            <a:pPr marL="457200" indent="-457200">
              <a:spcBef>
                <a:spcPts val="0"/>
              </a:spcBef>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mj-lt"/>
              <a:buAutoNum type="arabicPeriod"/>
            </a:pPr>
            <a:r>
              <a:rPr lang="en-US" sz="2400" dirty="0">
                <a:solidFill>
                  <a:schemeClr val="tx1"/>
                </a:solidFill>
                <a:latin typeface="Arial" panose="020B0604020202020204" pitchFamily="34" charset="0"/>
                <a:cs typeface="Arial" panose="020B0604020202020204" pitchFamily="34" charset="0"/>
              </a:rPr>
              <a:t>The effects of recharge are apparent and positive</a:t>
            </a:r>
          </a:p>
          <a:p>
            <a:pPr marL="457200" indent="-457200">
              <a:spcBef>
                <a:spcPts val="0"/>
              </a:spcBef>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51D944B0-76B2-70D7-40FB-3CB0EF22C6EF}"/>
              </a:ext>
            </a:extLst>
          </p:cNvPr>
          <p:cNvSpPr>
            <a:spLocks noGrp="1"/>
          </p:cNvSpPr>
          <p:nvPr>
            <p:ph type="sldNum" sz="quarter" idx="12"/>
          </p:nvPr>
        </p:nvSpPr>
        <p:spPr>
          <a:xfrm>
            <a:off x="10235559" y="6283432"/>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25</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375658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6E8FD-BDBB-A36C-986A-A05A99352807}"/>
              </a:ext>
            </a:extLst>
          </p:cNvPr>
          <p:cNvSpPr>
            <a:spLocks noGrp="1"/>
          </p:cNvSpPr>
          <p:nvPr>
            <p:ph type="title"/>
          </p:nvPr>
        </p:nvSpPr>
        <p:spPr>
          <a:xfrm>
            <a:off x="1097281" y="107101"/>
            <a:ext cx="8109781" cy="995985"/>
          </a:xfrm>
        </p:spPr>
        <p:txBody>
          <a:bodyPr/>
          <a:lstStyle/>
          <a:p>
            <a:pPr algn="ctr"/>
            <a:r>
              <a:rPr lang="en-US" dirty="0">
                <a:solidFill>
                  <a:schemeClr val="tx2">
                    <a:lumMod val="75000"/>
                  </a:schemeClr>
                </a:solidFill>
                <a:latin typeface="Arial Rounded MT Bold" panose="020F0704030504030204" pitchFamily="34" charset="0"/>
              </a:rPr>
              <a:t>Recommendations</a:t>
            </a:r>
            <a:endParaRPr lang="en-US" dirty="0"/>
          </a:p>
        </p:txBody>
      </p:sp>
      <p:sp>
        <p:nvSpPr>
          <p:cNvPr id="3" name="Content Placeholder 2">
            <a:extLst>
              <a:ext uri="{FF2B5EF4-FFF2-40B4-BE49-F238E27FC236}">
                <a16:creationId xmlns:a16="http://schemas.microsoft.com/office/drawing/2014/main" id="{5D1E85F1-A6AF-E7B7-78B9-DA74B08BCBFA}"/>
              </a:ext>
            </a:extLst>
          </p:cNvPr>
          <p:cNvSpPr>
            <a:spLocks noGrp="1"/>
          </p:cNvSpPr>
          <p:nvPr>
            <p:ph idx="1"/>
          </p:nvPr>
        </p:nvSpPr>
        <p:spPr>
          <a:xfrm>
            <a:off x="488732" y="806671"/>
            <a:ext cx="8718330" cy="5244658"/>
          </a:xfrm>
        </p:spPr>
        <p:txBody>
          <a:bodyPr>
            <a:normAutofit lnSpcReduction="10000"/>
          </a:bodyPr>
          <a:lstStyle/>
          <a:p>
            <a:pPr marL="457200" indent="-457200">
              <a:spcBef>
                <a:spcPts val="0"/>
              </a:spcBef>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Continue recharge at a rate practical to JBWD </a:t>
            </a:r>
          </a:p>
          <a:p>
            <a:pPr marL="457200" indent="-457200">
              <a:spcBef>
                <a:spcPts val="0"/>
              </a:spcBef>
              <a:buFont typeface="Wingdings" panose="05000000000000000000" pitchFamily="2" charset="2"/>
              <a:buChar char="ü"/>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Continue monitoring water levels and Nitrates in all wells.</a:t>
            </a:r>
          </a:p>
          <a:p>
            <a:pPr marL="342900" indent="-342900">
              <a:spcBef>
                <a:spcPts val="0"/>
              </a:spcBef>
              <a:buFont typeface="Wingdings" panose="05000000000000000000" pitchFamily="2" charset="2"/>
              <a:buChar char="ü"/>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Shift production away from Well 10 if the district has sufficient operational flexibility. </a:t>
            </a:r>
          </a:p>
          <a:p>
            <a:pPr marL="457200" indent="-457200">
              <a:spcBef>
                <a:spcPts val="0"/>
              </a:spcBef>
              <a:buFont typeface="Wingdings" panose="05000000000000000000" pitchFamily="2" charset="2"/>
              <a:buChar char="ü"/>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With recharge continuing, in the future possibly use Well 10 as a standby well</a:t>
            </a:r>
          </a:p>
          <a:p>
            <a:pPr marL="457200" indent="-457200">
              <a:spcBef>
                <a:spcPts val="0"/>
              </a:spcBef>
              <a:buFont typeface="Wingdings" panose="05000000000000000000" pitchFamily="2" charset="2"/>
              <a:buChar char="ü"/>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Monitor water levels near Recharge to prevent future septic intercept</a:t>
            </a:r>
          </a:p>
          <a:p>
            <a:pPr marL="457200" indent="-457200">
              <a:spcBef>
                <a:spcPts val="0"/>
              </a:spcBef>
              <a:buFont typeface="Wingdings" panose="05000000000000000000" pitchFamily="2" charset="2"/>
              <a:buChar char="ü"/>
            </a:pPr>
            <a:endParaRPr lang="en-US" sz="2400" dirty="0">
              <a:solidFill>
                <a:schemeClr val="tx1"/>
              </a:solidFill>
              <a:latin typeface="Arial" panose="020B0604020202020204" pitchFamily="34" charset="0"/>
              <a:cs typeface="Arial" panose="020B0604020202020204" pitchFamily="34" charset="0"/>
            </a:endParaRPr>
          </a:p>
          <a:p>
            <a:pPr marL="457200" indent="-457200">
              <a:spcBef>
                <a:spcPts val="0"/>
              </a:spcBef>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Consult with Colorado RWQCB and the USGS to  establish  a do-not-exceed groundwater level to prevent septic intercept</a:t>
            </a:r>
          </a:p>
          <a:p>
            <a:pPr marL="0" indent="0">
              <a:spcBef>
                <a:spcPts val="0"/>
              </a:spcBef>
              <a:buNone/>
            </a:pPr>
            <a:endParaRPr lang="en-US" sz="2400" dirty="0">
              <a:solidFill>
                <a:schemeClr val="tx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52BC8AE-646D-869A-FC1F-6175267AFDEE}"/>
              </a:ext>
            </a:extLst>
          </p:cNvPr>
          <p:cNvPicPr>
            <a:picLocks noChangeAspect="1"/>
          </p:cNvPicPr>
          <p:nvPr/>
        </p:nvPicPr>
        <p:blipFill>
          <a:blip r:embed="rId2">
            <a:extLst>
              <a:ext uri="{28A0092B-C50C-407E-A947-70E740481C1C}">
                <a14:useLocalDpi xmlns:a14="http://schemas.microsoft.com/office/drawing/2010/main" val="0"/>
              </a:ext>
            </a:extLst>
          </a:blip>
          <a:srcRect r="75341" b="14074"/>
          <a:stretch/>
        </p:blipFill>
        <p:spPr>
          <a:xfrm>
            <a:off x="9216569" y="381002"/>
            <a:ext cx="2643337" cy="6140442"/>
          </a:xfrm>
          <a:prstGeom prst="rect">
            <a:avLst/>
          </a:prstGeom>
          <a:ln>
            <a:noFill/>
          </a:ln>
          <a:effectLst>
            <a:softEdge rad="112500"/>
          </a:effectLst>
        </p:spPr>
      </p:pic>
      <p:sp>
        <p:nvSpPr>
          <p:cNvPr id="5" name="Slide Number Placeholder 2">
            <a:extLst>
              <a:ext uri="{FF2B5EF4-FFF2-40B4-BE49-F238E27FC236}">
                <a16:creationId xmlns:a16="http://schemas.microsoft.com/office/drawing/2014/main" id="{9A5E43CE-96CA-D9BC-9533-7FAA00F5720D}"/>
              </a:ext>
            </a:extLst>
          </p:cNvPr>
          <p:cNvSpPr>
            <a:spLocks noGrp="1"/>
          </p:cNvSpPr>
          <p:nvPr>
            <p:ph type="sldNum" sz="quarter" idx="12"/>
          </p:nvPr>
        </p:nvSpPr>
        <p:spPr>
          <a:xfrm>
            <a:off x="10235559" y="6283432"/>
            <a:ext cx="1706217" cy="365125"/>
          </a:xfrm>
        </p:spPr>
        <p:txBody>
          <a:bodyPr/>
          <a:lstStyle/>
          <a:p>
            <a:fld id="{0CEA5D6D-2B23-4A6E-850A-CEB32406CFCA}" type="slidenum">
              <a:rPr lang="en-US" sz="1600" smtClean="0">
                <a:solidFill>
                  <a:schemeClr val="tx1"/>
                </a:solidFill>
                <a:latin typeface="Arial Rounded MT Bold" panose="020F0704030504030204" pitchFamily="34" charset="0"/>
              </a:rPr>
              <a:t>26</a:t>
            </a:fld>
            <a:endParaRPr lang="en-US" sz="1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600895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E740CECB-C775-767B-2B38-6ADEE6BD8C67}"/>
              </a:ext>
            </a:extLst>
          </p:cNvPr>
          <p:cNvGrpSpPr/>
          <p:nvPr/>
        </p:nvGrpSpPr>
        <p:grpSpPr>
          <a:xfrm>
            <a:off x="260733" y="333862"/>
            <a:ext cx="2449416" cy="6221174"/>
            <a:chOff x="3996409" y="741133"/>
            <a:chExt cx="1945500" cy="5580154"/>
          </a:xfrm>
        </p:grpSpPr>
        <p:grpSp>
          <p:nvGrpSpPr>
            <p:cNvPr id="3" name="Group 2">
              <a:extLst>
                <a:ext uri="{FF2B5EF4-FFF2-40B4-BE49-F238E27FC236}">
                  <a16:creationId xmlns:a16="http://schemas.microsoft.com/office/drawing/2014/main" id="{2F464F4A-518F-319E-1F7F-064924739E22}"/>
                </a:ext>
              </a:extLst>
            </p:cNvPr>
            <p:cNvGrpSpPr/>
            <p:nvPr/>
          </p:nvGrpSpPr>
          <p:grpSpPr>
            <a:xfrm>
              <a:off x="4038218" y="842089"/>
              <a:ext cx="1871667" cy="5375734"/>
              <a:chOff x="9998995" y="229936"/>
              <a:chExt cx="2302133" cy="6179945"/>
            </a:xfrm>
          </p:grpSpPr>
          <p:pic>
            <p:nvPicPr>
              <p:cNvPr id="4" name="Picture 3">
                <a:extLst>
                  <a:ext uri="{FF2B5EF4-FFF2-40B4-BE49-F238E27FC236}">
                    <a16:creationId xmlns:a16="http://schemas.microsoft.com/office/drawing/2014/main" id="{FD7FCBB7-633D-E2AC-4DB1-C776D791820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998995" y="3642289"/>
                <a:ext cx="2302133" cy="2767592"/>
              </a:xfrm>
              <a:prstGeom prst="rect">
                <a:avLst/>
              </a:prstGeom>
            </p:spPr>
          </p:pic>
          <p:pic>
            <p:nvPicPr>
              <p:cNvPr id="5" name="Picture 4">
                <a:extLst>
                  <a:ext uri="{FF2B5EF4-FFF2-40B4-BE49-F238E27FC236}">
                    <a16:creationId xmlns:a16="http://schemas.microsoft.com/office/drawing/2014/main" id="{B7FD63C4-46E0-6D1C-9696-F106519AEE1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7775" y="2179127"/>
                <a:ext cx="1811458" cy="2177709"/>
              </a:xfrm>
              <a:prstGeom prst="rect">
                <a:avLst/>
              </a:prstGeom>
            </p:spPr>
          </p:pic>
          <p:pic>
            <p:nvPicPr>
              <p:cNvPr id="6" name="Picture 5">
                <a:extLst>
                  <a:ext uri="{FF2B5EF4-FFF2-40B4-BE49-F238E27FC236}">
                    <a16:creationId xmlns:a16="http://schemas.microsoft.com/office/drawing/2014/main" id="{17C4BC9B-5ADE-9242-7B94-E79B5FBE90E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06604" y="1067524"/>
                <a:ext cx="1560786" cy="1876355"/>
              </a:xfrm>
              <a:prstGeom prst="rect">
                <a:avLst/>
              </a:prstGeom>
            </p:spPr>
          </p:pic>
          <p:pic>
            <p:nvPicPr>
              <p:cNvPr id="16" name="Picture 15">
                <a:extLst>
                  <a:ext uri="{FF2B5EF4-FFF2-40B4-BE49-F238E27FC236}">
                    <a16:creationId xmlns:a16="http://schemas.microsoft.com/office/drawing/2014/main" id="{F7A16C9A-7B01-AF5E-9838-D7786D1EB8F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501917" y="229936"/>
                <a:ext cx="1199753" cy="1442326"/>
              </a:xfrm>
              <a:prstGeom prst="rect">
                <a:avLst/>
              </a:prstGeom>
            </p:spPr>
          </p:pic>
        </p:grpSp>
        <p:sp>
          <p:nvSpPr>
            <p:cNvPr id="17" name="Rectangle 16">
              <a:extLst>
                <a:ext uri="{FF2B5EF4-FFF2-40B4-BE49-F238E27FC236}">
                  <a16:creationId xmlns:a16="http://schemas.microsoft.com/office/drawing/2014/main" id="{A9A4C756-AB0D-BF19-A722-E26F5FDDB46F}"/>
                </a:ext>
              </a:extLst>
            </p:cNvPr>
            <p:cNvSpPr/>
            <p:nvPr/>
          </p:nvSpPr>
          <p:spPr>
            <a:xfrm>
              <a:off x="3996409" y="741133"/>
              <a:ext cx="1945500" cy="5580154"/>
            </a:xfrm>
            <a:prstGeom prst="rect">
              <a:avLst/>
            </a:prstGeom>
            <a:solidFill>
              <a:schemeClr val="bg1">
                <a:alpha val="7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F4C093C5-15A9-4193-5D91-3E83C90532F2}"/>
              </a:ext>
            </a:extLst>
          </p:cNvPr>
          <p:cNvGrpSpPr/>
          <p:nvPr/>
        </p:nvGrpSpPr>
        <p:grpSpPr>
          <a:xfrm>
            <a:off x="9404732" y="333862"/>
            <a:ext cx="2449416" cy="6221174"/>
            <a:chOff x="3996409" y="741133"/>
            <a:chExt cx="1945500" cy="5580154"/>
          </a:xfrm>
        </p:grpSpPr>
        <p:grpSp>
          <p:nvGrpSpPr>
            <p:cNvPr id="20" name="Group 19">
              <a:extLst>
                <a:ext uri="{FF2B5EF4-FFF2-40B4-BE49-F238E27FC236}">
                  <a16:creationId xmlns:a16="http://schemas.microsoft.com/office/drawing/2014/main" id="{C468DDF8-7B4A-BF6B-33AC-0620EB3EDBDC}"/>
                </a:ext>
              </a:extLst>
            </p:cNvPr>
            <p:cNvGrpSpPr/>
            <p:nvPr/>
          </p:nvGrpSpPr>
          <p:grpSpPr>
            <a:xfrm>
              <a:off x="4038218" y="842089"/>
              <a:ext cx="1871667" cy="5375734"/>
              <a:chOff x="9998995" y="229936"/>
              <a:chExt cx="2302133" cy="6179945"/>
            </a:xfrm>
          </p:grpSpPr>
          <p:pic>
            <p:nvPicPr>
              <p:cNvPr id="22" name="Picture 21">
                <a:extLst>
                  <a:ext uri="{FF2B5EF4-FFF2-40B4-BE49-F238E27FC236}">
                    <a16:creationId xmlns:a16="http://schemas.microsoft.com/office/drawing/2014/main" id="{4859FEE3-F261-635E-6852-BE57B74B948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998995" y="3642289"/>
                <a:ext cx="2302133" cy="2767592"/>
              </a:xfrm>
              <a:prstGeom prst="rect">
                <a:avLst/>
              </a:prstGeom>
            </p:spPr>
          </p:pic>
          <p:pic>
            <p:nvPicPr>
              <p:cNvPr id="23" name="Picture 22">
                <a:extLst>
                  <a:ext uri="{FF2B5EF4-FFF2-40B4-BE49-F238E27FC236}">
                    <a16:creationId xmlns:a16="http://schemas.microsoft.com/office/drawing/2014/main" id="{82EFFF9D-73CD-E4DE-FBD9-A26A405832C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7775" y="2179127"/>
                <a:ext cx="1811458" cy="2177709"/>
              </a:xfrm>
              <a:prstGeom prst="rect">
                <a:avLst/>
              </a:prstGeom>
            </p:spPr>
          </p:pic>
          <p:pic>
            <p:nvPicPr>
              <p:cNvPr id="24" name="Picture 23">
                <a:extLst>
                  <a:ext uri="{FF2B5EF4-FFF2-40B4-BE49-F238E27FC236}">
                    <a16:creationId xmlns:a16="http://schemas.microsoft.com/office/drawing/2014/main" id="{42C841A1-9CE7-3B8C-2959-406B6097CC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306604" y="1067524"/>
                <a:ext cx="1560786" cy="1876355"/>
              </a:xfrm>
              <a:prstGeom prst="rect">
                <a:avLst/>
              </a:prstGeom>
            </p:spPr>
          </p:pic>
          <p:pic>
            <p:nvPicPr>
              <p:cNvPr id="25" name="Picture 24">
                <a:extLst>
                  <a:ext uri="{FF2B5EF4-FFF2-40B4-BE49-F238E27FC236}">
                    <a16:creationId xmlns:a16="http://schemas.microsoft.com/office/drawing/2014/main" id="{92084DE9-DF02-02F3-D250-E89F63BEE50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501917" y="229936"/>
                <a:ext cx="1199753" cy="1442326"/>
              </a:xfrm>
              <a:prstGeom prst="rect">
                <a:avLst/>
              </a:prstGeom>
            </p:spPr>
          </p:pic>
        </p:grpSp>
        <p:sp>
          <p:nvSpPr>
            <p:cNvPr id="21" name="Rectangle 20">
              <a:extLst>
                <a:ext uri="{FF2B5EF4-FFF2-40B4-BE49-F238E27FC236}">
                  <a16:creationId xmlns:a16="http://schemas.microsoft.com/office/drawing/2014/main" id="{A9436638-A99A-B339-777B-9749DCBE7C65}"/>
                </a:ext>
              </a:extLst>
            </p:cNvPr>
            <p:cNvSpPr/>
            <p:nvPr/>
          </p:nvSpPr>
          <p:spPr>
            <a:xfrm>
              <a:off x="3996409" y="741133"/>
              <a:ext cx="1945500" cy="5580154"/>
            </a:xfrm>
            <a:prstGeom prst="rect">
              <a:avLst/>
            </a:prstGeom>
            <a:solidFill>
              <a:schemeClr val="bg1">
                <a:alpha val="7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32" name="Picture 8">
            <a:extLst>
              <a:ext uri="{FF2B5EF4-FFF2-40B4-BE49-F238E27FC236}">
                <a16:creationId xmlns:a16="http://schemas.microsoft.com/office/drawing/2014/main" id="{868D1231-A69A-8575-E6EE-0E67C1F0EBD4}"/>
              </a:ext>
            </a:extLst>
          </p:cNvPr>
          <p:cNvPicPr>
            <a:picLocks noChangeAspect="1" noChangeArrowheads="1"/>
          </p:cNvPicPr>
          <p:nvPr/>
        </p:nvPicPr>
        <p:blipFill>
          <a:blip r:embed="rId4">
            <a:alphaModFix amt="76000"/>
            <a:extLst>
              <a:ext uri="{28A0092B-C50C-407E-A947-70E740481C1C}">
                <a14:useLocalDpi xmlns:a14="http://schemas.microsoft.com/office/drawing/2010/main" val="0"/>
              </a:ext>
            </a:extLst>
          </a:blip>
          <a:srcRect/>
          <a:stretch>
            <a:fillRect/>
          </a:stretch>
        </p:blipFill>
        <p:spPr bwMode="auto">
          <a:xfrm>
            <a:off x="2857040" y="944779"/>
            <a:ext cx="6400800" cy="4267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8" name="Oval 27">
            <a:extLst>
              <a:ext uri="{FF2B5EF4-FFF2-40B4-BE49-F238E27FC236}">
                <a16:creationId xmlns:a16="http://schemas.microsoft.com/office/drawing/2014/main" id="{36D5699F-7BDB-FABE-91F7-684CA315A7AB}"/>
              </a:ext>
            </a:extLst>
          </p:cNvPr>
          <p:cNvSpPr/>
          <p:nvPr/>
        </p:nvSpPr>
        <p:spPr>
          <a:xfrm>
            <a:off x="3399182" y="5097689"/>
            <a:ext cx="5393635" cy="701242"/>
          </a:xfrm>
          <a:prstGeom prst="ellipse">
            <a:avLst/>
          </a:prstGeom>
          <a:solidFill>
            <a:schemeClr val="bg2">
              <a:lumMod val="90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3995604"/>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Basis</Template>
  <TotalTime>36217</TotalTime>
  <Words>1161</Words>
  <Application>Microsoft Office PowerPoint</Application>
  <PresentationFormat>Widescreen</PresentationFormat>
  <Paragraphs>254</Paragraphs>
  <Slides>27</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7" baseType="lpstr">
      <vt:lpstr>Aptos</vt:lpstr>
      <vt:lpstr>Aptos Narrow</vt:lpstr>
      <vt:lpstr>Arial</vt:lpstr>
      <vt:lpstr>Arial Narrow</vt:lpstr>
      <vt:lpstr>Arial Rounded MT Bold</vt:lpstr>
      <vt:lpstr>Corbel</vt:lpstr>
      <vt:lpstr>Perpetua Titling MT</vt:lpstr>
      <vt:lpstr>Wingdings</vt:lpstr>
      <vt:lpstr>Basis</vt:lpstr>
      <vt:lpstr>CorelDRAW</vt:lpstr>
      <vt:lpstr>An Exploration of Nitrate Levels in Joshua Basin Water District Production Wells ---  Monday 09/28/2026 </vt:lpstr>
      <vt:lpstr>About Today's Presentation</vt:lpstr>
      <vt:lpstr>Areas We Will Explore</vt:lpstr>
      <vt:lpstr>Some Background on Water    Part I</vt:lpstr>
      <vt:lpstr>Some Background on Water    Part II</vt:lpstr>
      <vt:lpstr>Some Background on Water    Part III</vt:lpstr>
      <vt:lpstr>How are Wells Identified   Part IV</vt:lpstr>
      <vt:lpstr>Sources of Nitrates in Drinking Water</vt:lpstr>
      <vt:lpstr>Sources of Nitrates in Drinking Water</vt:lpstr>
      <vt:lpstr>Who is at Risk of High Nitrates in Drinking Water?</vt:lpstr>
      <vt:lpstr>TL;DR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Nitrates over time by well Part I</vt:lpstr>
      <vt:lpstr>Nitrates over time by well Part II</vt:lpstr>
      <vt:lpstr>Nitrates over time by well Part III</vt:lpstr>
      <vt:lpstr>PowerPoint Presentation</vt:lpstr>
      <vt:lpstr>PowerPoint Presentation</vt:lpstr>
      <vt:lpstr>PowerPoint Presentation</vt:lpstr>
      <vt:lpstr>Conclusions</vt:lpstr>
      <vt:lpstr>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Brian Hammer</dc:creator>
  <cp:lastModifiedBy>Brian Hammer</cp:lastModifiedBy>
  <cp:revision>40</cp:revision>
  <dcterms:created xsi:type="dcterms:W3CDTF">2026-08-25T23:40:01Z</dcterms:created>
  <dcterms:modified xsi:type="dcterms:W3CDTF">2026-09-28T00:42:16Z</dcterms:modified>
</cp:coreProperties>
</file>